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5" r:id="rId2"/>
    <p:sldId id="266" r:id="rId3"/>
    <p:sldId id="267" r:id="rId4"/>
    <p:sldId id="274" r:id="rId5"/>
    <p:sldId id="318" r:id="rId6"/>
    <p:sldId id="319" r:id="rId7"/>
    <p:sldId id="320" r:id="rId8"/>
    <p:sldId id="321" r:id="rId9"/>
    <p:sldId id="322" r:id="rId10"/>
    <p:sldId id="323" r:id="rId11"/>
    <p:sldId id="324" r:id="rId12"/>
    <p:sldId id="325" r:id="rId13"/>
    <p:sldId id="32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A10AF-3650-45C8-940D-E54FEA2FBDCD}" type="datetimeFigureOut">
              <a:rPr lang="en-US" smtClean="0"/>
              <a:t>7/14/2018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AFAC8C-6BCF-46E9-861A-2147C8E90BB9}" type="slidenum">
              <a:rPr lang="en-US" smtClean="0"/>
              <a:t>‹#›</a:t>
            </a:fld>
            <a:endParaRPr lang="en-US"/>
          </a:p>
        </p:txBody>
      </p:sp>
    </p:spTree>
    <p:extLst>
      <p:ext uri="{BB962C8B-B14F-4D97-AF65-F5344CB8AC3E}">
        <p14:creationId xmlns:p14="http://schemas.microsoft.com/office/powerpoint/2010/main" val="2302985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54B67-62F1-4E2D-9A62-8BB736C65E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286115-90D5-4CAD-B5C2-C55BC0557C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C409F0-FE31-408A-90E3-3F812D4CA32B}"/>
              </a:ext>
            </a:extLst>
          </p:cNvPr>
          <p:cNvSpPr>
            <a:spLocks noGrp="1"/>
          </p:cNvSpPr>
          <p:nvPr>
            <p:ph type="dt" sz="half" idx="10"/>
          </p:nvPr>
        </p:nvSpPr>
        <p:spPr/>
        <p:txBody>
          <a:bodyPr/>
          <a:lstStyle/>
          <a:p>
            <a:fld id="{FF0DD565-BF79-433A-A87F-90EAC53EECB0}" type="datetime1">
              <a:rPr lang="en-US" smtClean="0"/>
              <a:t>7/14/2018</a:t>
            </a:fld>
            <a:endParaRPr lang="en-US"/>
          </a:p>
        </p:txBody>
      </p:sp>
      <p:sp>
        <p:nvSpPr>
          <p:cNvPr id="5" name="Footer Placeholder 4">
            <a:extLst>
              <a:ext uri="{FF2B5EF4-FFF2-40B4-BE49-F238E27FC236}">
                <a16:creationId xmlns:a16="http://schemas.microsoft.com/office/drawing/2014/main" id="{3EC1BD07-6B11-4062-BB51-001B2030C5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33BF15-41AC-4883-BF8B-17E17A343301}"/>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206509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1313C-062E-4A2F-9187-9EA986712D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D6FFCD-86AD-48C5-852A-29F5514A57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A9D02F-5D2B-41F5-97F6-6A15B345D1EC}"/>
              </a:ext>
            </a:extLst>
          </p:cNvPr>
          <p:cNvSpPr>
            <a:spLocks noGrp="1"/>
          </p:cNvSpPr>
          <p:nvPr>
            <p:ph type="dt" sz="half" idx="10"/>
          </p:nvPr>
        </p:nvSpPr>
        <p:spPr/>
        <p:txBody>
          <a:bodyPr/>
          <a:lstStyle/>
          <a:p>
            <a:fld id="{A336290D-D4CD-49B5-B5BB-2A99A8C5BD35}" type="datetime1">
              <a:rPr lang="en-US" smtClean="0"/>
              <a:t>7/14/2018</a:t>
            </a:fld>
            <a:endParaRPr lang="en-US"/>
          </a:p>
        </p:txBody>
      </p:sp>
      <p:sp>
        <p:nvSpPr>
          <p:cNvPr id="5" name="Footer Placeholder 4">
            <a:extLst>
              <a:ext uri="{FF2B5EF4-FFF2-40B4-BE49-F238E27FC236}">
                <a16:creationId xmlns:a16="http://schemas.microsoft.com/office/drawing/2014/main" id="{683AF066-480E-43A1-A258-C57D96844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4BA39-AEDF-4F56-B96D-96264AD63032}"/>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407171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CC4F9D-F508-4022-8777-D7877658205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0BF785-B626-4026-A7C7-851845A6F3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FA80D1-AFC1-44F9-85D3-F9BC66711560}"/>
              </a:ext>
            </a:extLst>
          </p:cNvPr>
          <p:cNvSpPr>
            <a:spLocks noGrp="1"/>
          </p:cNvSpPr>
          <p:nvPr>
            <p:ph type="dt" sz="half" idx="10"/>
          </p:nvPr>
        </p:nvSpPr>
        <p:spPr/>
        <p:txBody>
          <a:bodyPr/>
          <a:lstStyle/>
          <a:p>
            <a:fld id="{23E10E71-BA8F-4992-850D-9C03E4D41207}" type="datetime1">
              <a:rPr lang="en-US" smtClean="0"/>
              <a:t>7/14/2018</a:t>
            </a:fld>
            <a:endParaRPr lang="en-US"/>
          </a:p>
        </p:txBody>
      </p:sp>
      <p:sp>
        <p:nvSpPr>
          <p:cNvPr id="5" name="Footer Placeholder 4">
            <a:extLst>
              <a:ext uri="{FF2B5EF4-FFF2-40B4-BE49-F238E27FC236}">
                <a16:creationId xmlns:a16="http://schemas.microsoft.com/office/drawing/2014/main" id="{E1EC7DCD-8847-4043-A1B2-53D4282A55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E9F3A6-3E57-458F-A4AA-BEC0FA46D1EC}"/>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1615506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EC07D-5A6E-4E77-8C89-F10A17B405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D9481C-C126-4699-9EB9-95962AA26C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7F93C-A32D-4DD2-822C-E82EFF2CF965}"/>
              </a:ext>
            </a:extLst>
          </p:cNvPr>
          <p:cNvSpPr>
            <a:spLocks noGrp="1"/>
          </p:cNvSpPr>
          <p:nvPr>
            <p:ph type="dt" sz="half" idx="10"/>
          </p:nvPr>
        </p:nvSpPr>
        <p:spPr/>
        <p:txBody>
          <a:bodyPr/>
          <a:lstStyle/>
          <a:p>
            <a:fld id="{BE2A8567-9CD4-458A-8403-6043AAECF7CF}" type="datetime1">
              <a:rPr lang="en-US" smtClean="0"/>
              <a:t>7/14/2018</a:t>
            </a:fld>
            <a:endParaRPr lang="en-US"/>
          </a:p>
        </p:txBody>
      </p:sp>
      <p:sp>
        <p:nvSpPr>
          <p:cNvPr id="5" name="Footer Placeholder 4">
            <a:extLst>
              <a:ext uri="{FF2B5EF4-FFF2-40B4-BE49-F238E27FC236}">
                <a16:creationId xmlns:a16="http://schemas.microsoft.com/office/drawing/2014/main" id="{B9D1B0C8-2657-421D-982E-00EFC1449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7C5031-9ABE-42D2-B56C-30F7934455BC}"/>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18473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A5194-2C33-4694-8762-6E49A05AE7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E9A46C-5DED-4AAF-A14C-019FEDD74F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707D6E-EDFD-4A24-B32D-FC9697A810EF}"/>
              </a:ext>
            </a:extLst>
          </p:cNvPr>
          <p:cNvSpPr>
            <a:spLocks noGrp="1"/>
          </p:cNvSpPr>
          <p:nvPr>
            <p:ph type="dt" sz="half" idx="10"/>
          </p:nvPr>
        </p:nvSpPr>
        <p:spPr/>
        <p:txBody>
          <a:bodyPr/>
          <a:lstStyle/>
          <a:p>
            <a:fld id="{F368E29E-D2EA-40FB-82DE-4C3D768A4EB6}" type="datetime1">
              <a:rPr lang="en-US" smtClean="0"/>
              <a:t>7/14/2018</a:t>
            </a:fld>
            <a:endParaRPr lang="en-US"/>
          </a:p>
        </p:txBody>
      </p:sp>
      <p:sp>
        <p:nvSpPr>
          <p:cNvPr id="5" name="Footer Placeholder 4">
            <a:extLst>
              <a:ext uri="{FF2B5EF4-FFF2-40B4-BE49-F238E27FC236}">
                <a16:creationId xmlns:a16="http://schemas.microsoft.com/office/drawing/2014/main" id="{B5BEEBF4-17D6-4450-8140-77F7B7075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30A7E-7A89-4226-B90F-A93269AB97D6}"/>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104089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9C8A-58DA-4DD3-8B40-110F8E7A0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3C326A-D422-44E3-BF91-3C689E0D37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8CC8FB-35C3-4054-8101-F817D1BB26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05191D-F4FC-4CEB-9632-6D4033667AF9}"/>
              </a:ext>
            </a:extLst>
          </p:cNvPr>
          <p:cNvSpPr>
            <a:spLocks noGrp="1"/>
          </p:cNvSpPr>
          <p:nvPr>
            <p:ph type="dt" sz="half" idx="10"/>
          </p:nvPr>
        </p:nvSpPr>
        <p:spPr/>
        <p:txBody>
          <a:bodyPr/>
          <a:lstStyle/>
          <a:p>
            <a:fld id="{BBECD880-0E5C-4FD3-99D2-A727BB209C71}" type="datetime1">
              <a:rPr lang="en-US" smtClean="0"/>
              <a:t>7/14/2018</a:t>
            </a:fld>
            <a:endParaRPr lang="en-US"/>
          </a:p>
        </p:txBody>
      </p:sp>
      <p:sp>
        <p:nvSpPr>
          <p:cNvPr id="6" name="Footer Placeholder 5">
            <a:extLst>
              <a:ext uri="{FF2B5EF4-FFF2-40B4-BE49-F238E27FC236}">
                <a16:creationId xmlns:a16="http://schemas.microsoft.com/office/drawing/2014/main" id="{8B080968-46F8-434F-98AE-EAC022689B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28EA44-7D69-4090-9476-8B87335351EA}"/>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279446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195-6AA2-4464-AD15-797A42DB3E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2D8712-9BC0-4995-A1F0-18CF890BF1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071036-DF82-4C92-B214-B7859CAFE2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A349F2-5C7C-499C-893B-9B490495B9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9D0A2ED-5370-4E5A-882E-82D2F4B6D7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441EB4-6889-4EB6-9C39-94CC5230BF6E}"/>
              </a:ext>
            </a:extLst>
          </p:cNvPr>
          <p:cNvSpPr>
            <a:spLocks noGrp="1"/>
          </p:cNvSpPr>
          <p:nvPr>
            <p:ph type="dt" sz="half" idx="10"/>
          </p:nvPr>
        </p:nvSpPr>
        <p:spPr/>
        <p:txBody>
          <a:bodyPr/>
          <a:lstStyle/>
          <a:p>
            <a:fld id="{DE9BD66D-55F9-4EFF-BBF5-B6AF9ABC76F8}" type="datetime1">
              <a:rPr lang="en-US" smtClean="0"/>
              <a:t>7/14/2018</a:t>
            </a:fld>
            <a:endParaRPr lang="en-US"/>
          </a:p>
        </p:txBody>
      </p:sp>
      <p:sp>
        <p:nvSpPr>
          <p:cNvPr id="8" name="Footer Placeholder 7">
            <a:extLst>
              <a:ext uri="{FF2B5EF4-FFF2-40B4-BE49-F238E27FC236}">
                <a16:creationId xmlns:a16="http://schemas.microsoft.com/office/drawing/2014/main" id="{F86B6B85-44BA-4A88-BC78-5BADC178D4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0F6895A-B2B6-449C-B978-D926FF992ED7}"/>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50671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F109-C538-4CC1-B4C2-190E0270B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391E0A-1DD1-4741-8707-84AEF7FA91B3}"/>
              </a:ext>
            </a:extLst>
          </p:cNvPr>
          <p:cNvSpPr>
            <a:spLocks noGrp="1"/>
          </p:cNvSpPr>
          <p:nvPr>
            <p:ph type="dt" sz="half" idx="10"/>
          </p:nvPr>
        </p:nvSpPr>
        <p:spPr/>
        <p:txBody>
          <a:bodyPr/>
          <a:lstStyle/>
          <a:p>
            <a:fld id="{4ACFA60E-2E3D-4C1D-A457-F86450DED7F2}" type="datetime1">
              <a:rPr lang="en-US" smtClean="0"/>
              <a:t>7/14/2018</a:t>
            </a:fld>
            <a:endParaRPr lang="en-US"/>
          </a:p>
        </p:txBody>
      </p:sp>
      <p:sp>
        <p:nvSpPr>
          <p:cNvPr id="4" name="Footer Placeholder 3">
            <a:extLst>
              <a:ext uri="{FF2B5EF4-FFF2-40B4-BE49-F238E27FC236}">
                <a16:creationId xmlns:a16="http://schemas.microsoft.com/office/drawing/2014/main" id="{CC1C60AA-AD37-4786-8868-E9721EFF44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57778E-CF89-4730-BF4A-75BB9F3C4C3F}"/>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327637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CBAF8A-825E-477A-9CDC-B3FAEA7C2533}"/>
              </a:ext>
            </a:extLst>
          </p:cNvPr>
          <p:cNvSpPr>
            <a:spLocks noGrp="1"/>
          </p:cNvSpPr>
          <p:nvPr>
            <p:ph type="dt" sz="half" idx="10"/>
          </p:nvPr>
        </p:nvSpPr>
        <p:spPr/>
        <p:txBody>
          <a:bodyPr/>
          <a:lstStyle/>
          <a:p>
            <a:fld id="{31267332-98FE-4CA6-85B9-F15A4660887E}" type="datetime1">
              <a:rPr lang="en-US" smtClean="0"/>
              <a:t>7/14/2018</a:t>
            </a:fld>
            <a:endParaRPr lang="en-US"/>
          </a:p>
        </p:txBody>
      </p:sp>
      <p:sp>
        <p:nvSpPr>
          <p:cNvPr id="3" name="Footer Placeholder 2">
            <a:extLst>
              <a:ext uri="{FF2B5EF4-FFF2-40B4-BE49-F238E27FC236}">
                <a16:creationId xmlns:a16="http://schemas.microsoft.com/office/drawing/2014/main" id="{DD033A76-CABF-403B-8EC4-C5FA90AD7B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21FA13-B6A8-4C22-A13D-EA033D800B6C}"/>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3545844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7EF07-DAFB-4CC6-A046-AEB20A5CF6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F4D2DB-C2EB-4C01-AA2D-B5CA1610BD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1C94E3-4CC6-46F7-94DE-5DFA933A7A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1579CA-6028-445F-99EE-8FEEEFC0F42A}"/>
              </a:ext>
            </a:extLst>
          </p:cNvPr>
          <p:cNvSpPr>
            <a:spLocks noGrp="1"/>
          </p:cNvSpPr>
          <p:nvPr>
            <p:ph type="dt" sz="half" idx="10"/>
          </p:nvPr>
        </p:nvSpPr>
        <p:spPr/>
        <p:txBody>
          <a:bodyPr/>
          <a:lstStyle/>
          <a:p>
            <a:fld id="{0E12F85F-1C15-47FC-9E33-CE317706214B}" type="datetime1">
              <a:rPr lang="en-US" smtClean="0"/>
              <a:t>7/14/2018</a:t>
            </a:fld>
            <a:endParaRPr lang="en-US"/>
          </a:p>
        </p:txBody>
      </p:sp>
      <p:sp>
        <p:nvSpPr>
          <p:cNvPr id="6" name="Footer Placeholder 5">
            <a:extLst>
              <a:ext uri="{FF2B5EF4-FFF2-40B4-BE49-F238E27FC236}">
                <a16:creationId xmlns:a16="http://schemas.microsoft.com/office/drawing/2014/main" id="{FA9FA650-EFDC-4693-BC5F-8B645877CE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AA416C-738D-4066-A4CD-D85467332195}"/>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363898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6DA32-2A65-4DEE-82AE-5292C62C4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7AAA2B-5AAA-4279-9DBB-43E02B6C72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B53A9D-192C-4DEC-BE48-C23507ADC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E73BB9-38CC-455A-BFF1-58C7FF96D33F}"/>
              </a:ext>
            </a:extLst>
          </p:cNvPr>
          <p:cNvSpPr>
            <a:spLocks noGrp="1"/>
          </p:cNvSpPr>
          <p:nvPr>
            <p:ph type="dt" sz="half" idx="10"/>
          </p:nvPr>
        </p:nvSpPr>
        <p:spPr/>
        <p:txBody>
          <a:bodyPr/>
          <a:lstStyle/>
          <a:p>
            <a:fld id="{556DDE90-2818-4322-8F82-525C4C629443}" type="datetime1">
              <a:rPr lang="en-US" smtClean="0"/>
              <a:t>7/14/2018</a:t>
            </a:fld>
            <a:endParaRPr lang="en-US"/>
          </a:p>
        </p:txBody>
      </p:sp>
      <p:sp>
        <p:nvSpPr>
          <p:cNvPr id="6" name="Footer Placeholder 5">
            <a:extLst>
              <a:ext uri="{FF2B5EF4-FFF2-40B4-BE49-F238E27FC236}">
                <a16:creationId xmlns:a16="http://schemas.microsoft.com/office/drawing/2014/main" id="{036E32A8-0246-43A8-889A-F925B57F8E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8D1E0-5D31-4C28-92F4-D38298672E19}"/>
              </a:ext>
            </a:extLst>
          </p:cNvPr>
          <p:cNvSpPr>
            <a:spLocks noGrp="1"/>
          </p:cNvSpPr>
          <p:nvPr>
            <p:ph type="sldNum" sz="quarter" idx="12"/>
          </p:nvPr>
        </p:nvSpPr>
        <p:spPr/>
        <p:txBody>
          <a:bodyPr/>
          <a:lstStyle/>
          <a:p>
            <a:fld id="{EA603CE1-D458-4A77-81CD-5945798DDABC}" type="slidenum">
              <a:rPr lang="en-US" smtClean="0"/>
              <a:t>‹#›</a:t>
            </a:fld>
            <a:endParaRPr lang="en-US"/>
          </a:p>
        </p:txBody>
      </p:sp>
    </p:spTree>
    <p:extLst>
      <p:ext uri="{BB962C8B-B14F-4D97-AF65-F5344CB8AC3E}">
        <p14:creationId xmlns:p14="http://schemas.microsoft.com/office/powerpoint/2010/main" val="273279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2AB37C-A184-44D9-A073-5AB94D41B6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E19C3A-E461-43DC-B0FC-3B114A934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39B92E-A3B6-44B5-B8AD-88D4E0C556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311B00-4A68-42EA-95CC-2CCC4A97C21C}" type="datetime1">
              <a:rPr lang="en-US" smtClean="0"/>
              <a:t>7/14/2018</a:t>
            </a:fld>
            <a:endParaRPr lang="en-US"/>
          </a:p>
        </p:txBody>
      </p:sp>
      <p:sp>
        <p:nvSpPr>
          <p:cNvPr id="5" name="Footer Placeholder 4">
            <a:extLst>
              <a:ext uri="{FF2B5EF4-FFF2-40B4-BE49-F238E27FC236}">
                <a16:creationId xmlns:a16="http://schemas.microsoft.com/office/drawing/2014/main" id="{B1195740-DFC2-4B95-880C-983EDDD6DB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166BB4-32A7-4E09-BD7A-CEEC7F7B60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03CE1-D458-4A77-81CD-5945798DDABC}" type="slidenum">
              <a:rPr lang="en-US" smtClean="0"/>
              <a:t>‹#›</a:t>
            </a:fld>
            <a:endParaRPr lang="en-US"/>
          </a:p>
        </p:txBody>
      </p:sp>
    </p:spTree>
    <p:extLst>
      <p:ext uri="{BB962C8B-B14F-4D97-AF65-F5344CB8AC3E}">
        <p14:creationId xmlns:p14="http://schemas.microsoft.com/office/powerpoint/2010/main" val="2192162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59496" y="1610797"/>
            <a:ext cx="5159959" cy="2154436"/>
          </a:xfrm>
          <a:prstGeom prst="rect">
            <a:avLst/>
          </a:prstGeom>
          <a:noFill/>
        </p:spPr>
        <p:txBody>
          <a:bodyPr wrap="square" rtlCol="0">
            <a:spAutoFit/>
          </a:bodyPr>
          <a:lstStyle/>
          <a:p>
            <a:pPr algn="ctr"/>
            <a:r>
              <a:rPr lang="en-US" sz="5400" dirty="0"/>
              <a:t>Chemistry</a:t>
            </a:r>
          </a:p>
          <a:p>
            <a:pPr algn="ctr"/>
            <a:r>
              <a:rPr lang="en-US" sz="4000" dirty="0">
                <a:solidFill>
                  <a:srgbClr val="0070C0"/>
                </a:solidFill>
              </a:rPr>
              <a:t>Units, Conversions, and Unit Analysis</a:t>
            </a:r>
          </a:p>
        </p:txBody>
      </p:sp>
      <p:sp>
        <p:nvSpPr>
          <p:cNvPr id="6" name="TextBox 5">
            <a:extLst>
              <a:ext uri="{FF2B5EF4-FFF2-40B4-BE49-F238E27FC236}">
                <a16:creationId xmlns:a16="http://schemas.microsoft.com/office/drawing/2014/main" id="{CB1B05EE-7D54-4B45-9033-CADBB9C30BAD}"/>
              </a:ext>
            </a:extLst>
          </p:cNvPr>
          <p:cNvSpPr txBox="1"/>
          <p:nvPr/>
        </p:nvSpPr>
        <p:spPr>
          <a:xfrm>
            <a:off x="2351584" y="4293096"/>
            <a:ext cx="3311237" cy="954107"/>
          </a:xfrm>
          <a:prstGeom prst="rect">
            <a:avLst/>
          </a:prstGeom>
          <a:noFill/>
        </p:spPr>
        <p:txBody>
          <a:bodyPr wrap="square" rtlCol="0">
            <a:spAutoFit/>
          </a:bodyPr>
          <a:lstStyle/>
          <a:p>
            <a:pPr algn="ctr"/>
            <a:r>
              <a:rPr lang="en-US" sz="2800" b="1" dirty="0" err="1"/>
              <a:t>LabRat</a:t>
            </a:r>
            <a:r>
              <a:rPr lang="en-US" sz="2800" b="1" dirty="0"/>
              <a:t> Scientific</a:t>
            </a:r>
          </a:p>
          <a:p>
            <a:pPr algn="ctr"/>
            <a:r>
              <a:rPr lang="en-US" sz="2800" b="1" dirty="0"/>
              <a:t>© 2018</a:t>
            </a:r>
          </a:p>
        </p:txBody>
      </p:sp>
      <p:sp>
        <p:nvSpPr>
          <p:cNvPr id="2" name="Slide Number Placeholder 1">
            <a:extLst>
              <a:ext uri="{FF2B5EF4-FFF2-40B4-BE49-F238E27FC236}">
                <a16:creationId xmlns:a16="http://schemas.microsoft.com/office/drawing/2014/main" id="{D557D80F-F2A0-4CCA-923A-E472BFBB756E}"/>
              </a:ext>
            </a:extLst>
          </p:cNvPr>
          <p:cNvSpPr>
            <a:spLocks noGrp="1"/>
          </p:cNvSpPr>
          <p:nvPr>
            <p:ph type="sldNum" sz="quarter" idx="12"/>
          </p:nvPr>
        </p:nvSpPr>
        <p:spPr/>
        <p:txBody>
          <a:bodyPr/>
          <a:lstStyle/>
          <a:p>
            <a:fld id="{EA603CE1-D458-4A77-81CD-5945798DDABC}" type="slidenum">
              <a:rPr lang="en-US" smtClean="0"/>
              <a:t>1</a:t>
            </a:fld>
            <a:endParaRPr lang="en-US"/>
          </a:p>
        </p:txBody>
      </p:sp>
      <p:pic>
        <p:nvPicPr>
          <p:cNvPr id="5" name="Picture 4">
            <a:extLst>
              <a:ext uri="{FF2B5EF4-FFF2-40B4-BE49-F238E27FC236}">
                <a16:creationId xmlns:a16="http://schemas.microsoft.com/office/drawing/2014/main" id="{95D64D12-5899-4E3F-BE3B-701089DAB4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802" y="1610797"/>
            <a:ext cx="28543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26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a:extLst>
              <a:ext uri="{FF2B5EF4-FFF2-40B4-BE49-F238E27FC236}">
                <a16:creationId xmlns:a16="http://schemas.microsoft.com/office/drawing/2014/main" id="{A1005DED-A6AD-4DA8-B758-5D6382D5FF2B}"/>
              </a:ext>
            </a:extLst>
          </p:cNvPr>
          <p:cNvSpPr txBox="1">
            <a:spLocks noChangeArrowheads="1"/>
          </p:cNvSpPr>
          <p:nvPr/>
        </p:nvSpPr>
        <p:spPr bwMode="auto">
          <a:xfrm>
            <a:off x="1828800" y="1350819"/>
            <a:ext cx="8382000" cy="4108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latin typeface="Arial" panose="020B0604020202020204" pitchFamily="34" charset="0"/>
              </a:rPr>
              <a:t>First, you are going to need to convert hours to minutes…</a:t>
            </a:r>
          </a:p>
          <a:p>
            <a:pPr eaLnBrk="1" hangingPunct="1">
              <a:spcBef>
                <a:spcPct val="50000"/>
              </a:spcBef>
              <a:buFontTx/>
              <a:buNone/>
            </a:pPr>
            <a:endParaRPr lang="en-US" altLang="en-US" sz="1800" dirty="0">
              <a:latin typeface="Arial" panose="020B0604020202020204" pitchFamily="34" charset="0"/>
            </a:endParaRPr>
          </a:p>
          <a:p>
            <a:pPr eaLnBrk="1" hangingPunct="1">
              <a:spcBef>
                <a:spcPct val="0"/>
              </a:spcBef>
              <a:buFontTx/>
              <a:buNone/>
            </a:pPr>
            <a:r>
              <a:rPr lang="en-US" altLang="en-US" sz="1800" dirty="0">
                <a:latin typeface="Arial" panose="020B0604020202020204" pitchFamily="34" charset="0"/>
              </a:rPr>
              <a:t>                             60   Minutes</a:t>
            </a:r>
          </a:p>
          <a:p>
            <a:pPr eaLnBrk="1" hangingPunct="1">
              <a:spcBef>
                <a:spcPct val="0"/>
              </a:spcBef>
              <a:buFontTx/>
              <a:buNone/>
            </a:pPr>
            <a:r>
              <a:rPr lang="en-US" altLang="en-US" sz="1800" dirty="0">
                <a:latin typeface="Arial" panose="020B0604020202020204" pitchFamily="34" charset="0"/>
              </a:rPr>
              <a:t>2  Hours    x       --------------------   =      2   x    60   Minutes   =    120 Minutes</a:t>
            </a:r>
          </a:p>
          <a:p>
            <a:pPr eaLnBrk="1" hangingPunct="1">
              <a:spcBef>
                <a:spcPct val="0"/>
              </a:spcBef>
              <a:buFontTx/>
              <a:buNone/>
            </a:pPr>
            <a:r>
              <a:rPr lang="en-US" altLang="en-US" sz="1800" dirty="0">
                <a:latin typeface="Arial" panose="020B0604020202020204" pitchFamily="34" charset="0"/>
              </a:rPr>
              <a:t>                                 Hour</a:t>
            </a:r>
          </a:p>
          <a:p>
            <a:pPr eaLnBrk="1" hangingPunct="1">
              <a:spcBef>
                <a:spcPct val="50000"/>
              </a:spcBef>
              <a:buFontTx/>
              <a:buNone/>
            </a:pPr>
            <a:endParaRPr lang="en-US" altLang="en-US" sz="1800" dirty="0">
              <a:latin typeface="Arial" panose="020B0604020202020204" pitchFamily="34" charset="0"/>
            </a:endParaRPr>
          </a:p>
          <a:p>
            <a:pPr eaLnBrk="1" hangingPunct="1">
              <a:spcBef>
                <a:spcPct val="50000"/>
              </a:spcBef>
              <a:buFontTx/>
              <a:buNone/>
            </a:pPr>
            <a:r>
              <a:rPr lang="en-US" altLang="en-US" sz="1800" dirty="0">
                <a:latin typeface="Arial" panose="020B0604020202020204" pitchFamily="34" charset="0"/>
              </a:rPr>
              <a:t>Next, simply plug our distance and minutes into the speed equation</a:t>
            </a:r>
          </a:p>
          <a:p>
            <a:pPr eaLnBrk="1" hangingPunct="1">
              <a:spcBef>
                <a:spcPct val="50000"/>
              </a:spcBef>
              <a:buFontTx/>
              <a:buNone/>
            </a:pPr>
            <a:r>
              <a:rPr lang="en-US" altLang="en-US" sz="1800" dirty="0">
                <a:latin typeface="Arial" panose="020B0604020202020204" pitchFamily="34" charset="0"/>
              </a:rPr>
              <a:t>                      </a:t>
            </a:r>
          </a:p>
          <a:p>
            <a:pPr eaLnBrk="1" hangingPunct="1">
              <a:spcBef>
                <a:spcPct val="50000"/>
              </a:spcBef>
              <a:buFontTx/>
              <a:buNone/>
            </a:pPr>
            <a:r>
              <a:rPr lang="en-US" altLang="en-US" sz="1800" dirty="0">
                <a:latin typeface="Arial" panose="020B0604020202020204" pitchFamily="34" charset="0"/>
              </a:rPr>
              <a:t>                       Distance                 100  Miles</a:t>
            </a:r>
          </a:p>
          <a:p>
            <a:pPr eaLnBrk="1" hangingPunct="1">
              <a:spcBef>
                <a:spcPct val="50000"/>
              </a:spcBef>
              <a:buFontTx/>
              <a:buNone/>
            </a:pPr>
            <a:r>
              <a:rPr lang="en-US" altLang="en-US" sz="1800" dirty="0">
                <a:latin typeface="Arial" panose="020B0604020202020204" pitchFamily="34" charset="0"/>
              </a:rPr>
              <a:t>Speed   =     -----------------    =      -----------------   =    0.833  Miles / Minute</a:t>
            </a:r>
          </a:p>
          <a:p>
            <a:pPr eaLnBrk="1" hangingPunct="1">
              <a:spcBef>
                <a:spcPct val="50000"/>
              </a:spcBef>
              <a:buFontTx/>
              <a:buNone/>
            </a:pPr>
            <a:r>
              <a:rPr lang="en-US" altLang="en-US" sz="1800" dirty="0">
                <a:latin typeface="Arial" panose="020B0604020202020204" pitchFamily="34" charset="0"/>
              </a:rPr>
              <a:t> 	           Time                   120 minutes</a:t>
            </a:r>
          </a:p>
        </p:txBody>
      </p:sp>
      <p:sp>
        <p:nvSpPr>
          <p:cNvPr id="16387" name="Line 5">
            <a:extLst>
              <a:ext uri="{FF2B5EF4-FFF2-40B4-BE49-F238E27FC236}">
                <a16:creationId xmlns:a16="http://schemas.microsoft.com/office/drawing/2014/main" id="{1F7E477D-D15B-42F2-80AB-EF9C853C1A34}"/>
              </a:ext>
            </a:extLst>
          </p:cNvPr>
          <p:cNvSpPr>
            <a:spLocks noChangeShapeType="1"/>
          </p:cNvSpPr>
          <p:nvPr/>
        </p:nvSpPr>
        <p:spPr bwMode="auto">
          <a:xfrm flipV="1">
            <a:off x="2209800" y="2286000"/>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6">
            <a:extLst>
              <a:ext uri="{FF2B5EF4-FFF2-40B4-BE49-F238E27FC236}">
                <a16:creationId xmlns:a16="http://schemas.microsoft.com/office/drawing/2014/main" id="{65732756-DC47-465A-B8D1-C90FCD4A1D2D}"/>
              </a:ext>
            </a:extLst>
          </p:cNvPr>
          <p:cNvSpPr>
            <a:spLocks noChangeShapeType="1"/>
          </p:cNvSpPr>
          <p:nvPr/>
        </p:nvSpPr>
        <p:spPr bwMode="auto">
          <a:xfrm flipV="1">
            <a:off x="3962400" y="2590800"/>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Oval 7">
            <a:extLst>
              <a:ext uri="{FF2B5EF4-FFF2-40B4-BE49-F238E27FC236}">
                <a16:creationId xmlns:a16="http://schemas.microsoft.com/office/drawing/2014/main" id="{31361E54-959A-4474-A7B3-8175CA6DB4B6}"/>
              </a:ext>
            </a:extLst>
          </p:cNvPr>
          <p:cNvSpPr>
            <a:spLocks noChangeArrowheads="1"/>
          </p:cNvSpPr>
          <p:nvPr/>
        </p:nvSpPr>
        <p:spPr bwMode="auto">
          <a:xfrm>
            <a:off x="3352800" y="1752600"/>
            <a:ext cx="1828800" cy="1524000"/>
          </a:xfrm>
          <a:prstGeom prst="ellipse">
            <a:avLst/>
          </a:prstGeom>
          <a:noFill/>
          <a:ln w="9525">
            <a:solidFill>
              <a:srgbClr val="3399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16390" name="Line 8">
            <a:extLst>
              <a:ext uri="{FF2B5EF4-FFF2-40B4-BE49-F238E27FC236}">
                <a16:creationId xmlns:a16="http://schemas.microsoft.com/office/drawing/2014/main" id="{1F8791CD-592A-4A34-BFF3-468C16AADD4E}"/>
              </a:ext>
            </a:extLst>
          </p:cNvPr>
          <p:cNvSpPr>
            <a:spLocks noChangeShapeType="1"/>
          </p:cNvSpPr>
          <p:nvPr/>
        </p:nvSpPr>
        <p:spPr bwMode="auto">
          <a:xfrm flipH="1">
            <a:off x="5181600" y="1752600"/>
            <a:ext cx="1371600" cy="457200"/>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a:extLst>
              <a:ext uri="{FF2B5EF4-FFF2-40B4-BE49-F238E27FC236}">
                <a16:creationId xmlns:a16="http://schemas.microsoft.com/office/drawing/2014/main" id="{BEF94CC7-8588-47CC-8045-1520199EA285}"/>
              </a:ext>
            </a:extLst>
          </p:cNvPr>
          <p:cNvSpPr>
            <a:spLocks noGrp="1"/>
          </p:cNvSpPr>
          <p:nvPr>
            <p:ph type="sldNum" sz="quarter" idx="12"/>
          </p:nvPr>
        </p:nvSpPr>
        <p:spPr/>
        <p:txBody>
          <a:bodyPr/>
          <a:lstStyle/>
          <a:p>
            <a:fld id="{EA603CE1-D458-4A77-81CD-5945798DDABC}" type="slidenum">
              <a:rPr lang="en-US" smtClean="0"/>
              <a:t>10</a:t>
            </a:fld>
            <a:endParaRPr lang="en-US"/>
          </a:p>
        </p:txBody>
      </p:sp>
      <p:sp>
        <p:nvSpPr>
          <p:cNvPr id="8" name="Text Box 4">
            <a:extLst>
              <a:ext uri="{FF2B5EF4-FFF2-40B4-BE49-F238E27FC236}">
                <a16:creationId xmlns:a16="http://schemas.microsoft.com/office/drawing/2014/main" id="{C1B80DE7-10D4-424C-9B72-C46AD51324DD}"/>
              </a:ext>
            </a:extLst>
          </p:cNvPr>
          <p:cNvSpPr txBox="1">
            <a:spLocks noChangeArrowheads="1"/>
          </p:cNvSpPr>
          <p:nvPr/>
        </p:nvSpPr>
        <p:spPr bwMode="auto">
          <a:xfrm>
            <a:off x="1371599" y="364004"/>
            <a:ext cx="957349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204913" indent="-1204913" eaLnBrk="1" hangingPunct="1">
              <a:spcBef>
                <a:spcPct val="50000"/>
              </a:spcBef>
              <a:buFontTx/>
              <a:buNone/>
            </a:pPr>
            <a:r>
              <a:rPr lang="en-US" altLang="en-US" sz="1800" b="1" dirty="0">
                <a:latin typeface="Arial" panose="020B0604020202020204" pitchFamily="34" charset="0"/>
              </a:rPr>
              <a:t>Problem:   You are told a car can drive 100 Miles in 2 hours.  What if you were asked to determine the speed in </a:t>
            </a:r>
            <a:r>
              <a:rPr lang="en-US" altLang="en-US" sz="1800" b="1" u="sng" dirty="0">
                <a:latin typeface="Arial" panose="020B0604020202020204" pitchFamily="34" charset="0"/>
              </a:rPr>
              <a:t>Miles per Minute</a:t>
            </a:r>
            <a:r>
              <a:rPr lang="en-US" altLang="en-US" sz="1800" b="1" dirty="0">
                <a:latin typeface="Arial" panose="020B0604020202020204" pitchFamily="34" charset="0"/>
              </a:rPr>
              <a:t>?</a:t>
            </a:r>
          </a:p>
        </p:txBody>
      </p:sp>
      <p:sp>
        <p:nvSpPr>
          <p:cNvPr id="9" name="Text Box 4">
            <a:extLst>
              <a:ext uri="{FF2B5EF4-FFF2-40B4-BE49-F238E27FC236}">
                <a16:creationId xmlns:a16="http://schemas.microsoft.com/office/drawing/2014/main" id="{F53F6110-35AA-4973-8E06-4AF1AAFC22ED}"/>
              </a:ext>
            </a:extLst>
          </p:cNvPr>
          <p:cNvSpPr txBox="1">
            <a:spLocks noChangeArrowheads="1"/>
          </p:cNvSpPr>
          <p:nvPr/>
        </p:nvSpPr>
        <p:spPr bwMode="auto">
          <a:xfrm>
            <a:off x="1108364" y="5584827"/>
            <a:ext cx="103770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latin typeface="Arial" panose="020B0604020202020204" pitchFamily="34" charset="0"/>
              </a:rPr>
              <a:t>You can examine the units (unit analysis) to see if you set up the math problem correctly.  If your units don’t come out right (say it was Hours/Mile), then you set up the equation incorrectly…</a:t>
            </a:r>
          </a:p>
        </p:txBody>
      </p:sp>
    </p:spTree>
    <p:extLst>
      <p:ext uri="{BB962C8B-B14F-4D97-AF65-F5344CB8AC3E}">
        <p14:creationId xmlns:p14="http://schemas.microsoft.com/office/powerpoint/2010/main" val="2449329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id="{FDDEB926-EBAE-4EFA-AF4B-37FBC016C328}"/>
              </a:ext>
            </a:extLst>
          </p:cNvPr>
          <p:cNvSpPr txBox="1">
            <a:spLocks noChangeArrowheads="1"/>
          </p:cNvSpPr>
          <p:nvPr/>
        </p:nvSpPr>
        <p:spPr bwMode="auto">
          <a:xfrm>
            <a:off x="2133600" y="609600"/>
            <a:ext cx="815340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latin typeface="Arial" panose="020B0604020202020204" pitchFamily="34" charset="0"/>
              </a:rPr>
              <a:t>Example:  Convert Years to Seconds…</a:t>
            </a:r>
          </a:p>
          <a:p>
            <a:pPr eaLnBrk="1" hangingPunct="1">
              <a:spcBef>
                <a:spcPct val="50000"/>
              </a:spcBef>
              <a:buFontTx/>
              <a:buNone/>
            </a:pPr>
            <a:endParaRPr lang="en-US" altLang="en-US" sz="1800" b="1" dirty="0">
              <a:latin typeface="Arial" panose="020B0604020202020204" pitchFamily="34" charset="0"/>
            </a:endParaRPr>
          </a:p>
          <a:p>
            <a:pPr eaLnBrk="1" hangingPunct="1">
              <a:spcBef>
                <a:spcPct val="50000"/>
              </a:spcBef>
              <a:buFontTx/>
              <a:buNone/>
            </a:pPr>
            <a:r>
              <a:rPr lang="en-US" altLang="en-US" sz="1800" dirty="0">
                <a:latin typeface="Arial" panose="020B0604020202020204" pitchFamily="34" charset="0"/>
              </a:rPr>
              <a:t>You must know the following:</a:t>
            </a:r>
          </a:p>
          <a:p>
            <a:pPr eaLnBrk="1" hangingPunct="1">
              <a:spcBef>
                <a:spcPct val="50000"/>
              </a:spcBef>
              <a:buFontTx/>
              <a:buNone/>
            </a:pPr>
            <a:r>
              <a:rPr lang="en-US" altLang="en-US" sz="1800" dirty="0">
                <a:latin typeface="Arial" panose="020B0604020202020204" pitchFamily="34" charset="0"/>
              </a:rPr>
              <a:t>	- 60 seconds per minute…</a:t>
            </a:r>
          </a:p>
          <a:p>
            <a:pPr eaLnBrk="1" hangingPunct="1">
              <a:spcBef>
                <a:spcPct val="50000"/>
              </a:spcBef>
              <a:buFontTx/>
              <a:buNone/>
            </a:pPr>
            <a:r>
              <a:rPr lang="en-US" altLang="en-US" sz="1800" dirty="0">
                <a:latin typeface="Arial" panose="020B0604020202020204" pitchFamily="34" charset="0"/>
              </a:rPr>
              <a:t>	- 60 minutes per hour</a:t>
            </a:r>
          </a:p>
          <a:p>
            <a:pPr eaLnBrk="1" hangingPunct="1">
              <a:spcBef>
                <a:spcPct val="50000"/>
              </a:spcBef>
              <a:buFontTx/>
              <a:buNone/>
            </a:pPr>
            <a:r>
              <a:rPr lang="en-US" altLang="en-US" sz="1800" dirty="0">
                <a:latin typeface="Arial" panose="020B0604020202020204" pitchFamily="34" charset="0"/>
              </a:rPr>
              <a:t>	- 24 hours per day</a:t>
            </a:r>
          </a:p>
          <a:p>
            <a:pPr eaLnBrk="1" hangingPunct="1">
              <a:spcBef>
                <a:spcPct val="50000"/>
              </a:spcBef>
              <a:buFontTx/>
              <a:buNone/>
            </a:pPr>
            <a:r>
              <a:rPr lang="en-US" altLang="en-US" sz="1800" dirty="0">
                <a:latin typeface="Arial" panose="020B0604020202020204" pitchFamily="34" charset="0"/>
              </a:rPr>
              <a:t>	- 365 days per year</a:t>
            </a:r>
          </a:p>
          <a:p>
            <a:pPr eaLnBrk="1" hangingPunct="1">
              <a:spcBef>
                <a:spcPct val="50000"/>
              </a:spcBef>
              <a:buFontTx/>
              <a:buNone/>
            </a:pPr>
            <a:endParaRPr lang="en-US" altLang="en-US" sz="1800" dirty="0">
              <a:latin typeface="Arial" panose="020B0604020202020204" pitchFamily="34" charset="0"/>
            </a:endParaRPr>
          </a:p>
          <a:p>
            <a:pPr eaLnBrk="1" hangingPunct="1">
              <a:spcBef>
                <a:spcPct val="50000"/>
              </a:spcBef>
              <a:buFontTx/>
              <a:buNone/>
            </a:pPr>
            <a:r>
              <a:rPr lang="en-US" altLang="en-US" sz="1800" dirty="0">
                <a:latin typeface="Arial" panose="020B0604020202020204" pitchFamily="34" charset="0"/>
              </a:rPr>
              <a:t>                                            265  Days           24 </a:t>
            </a:r>
            <a:r>
              <a:rPr lang="en-US" altLang="en-US" sz="1800" dirty="0" err="1">
                <a:latin typeface="Arial" panose="020B0604020202020204" pitchFamily="34" charset="0"/>
              </a:rPr>
              <a:t>Hrs</a:t>
            </a:r>
            <a:r>
              <a:rPr lang="en-US" altLang="en-US" sz="1800" dirty="0">
                <a:latin typeface="Arial" panose="020B0604020202020204" pitchFamily="34" charset="0"/>
              </a:rPr>
              <a:t>          60 Min         60 Sec      </a:t>
            </a:r>
          </a:p>
          <a:p>
            <a:pPr eaLnBrk="1" hangingPunct="1">
              <a:spcBef>
                <a:spcPct val="50000"/>
              </a:spcBef>
              <a:buFontTx/>
              <a:buNone/>
            </a:pPr>
            <a:r>
              <a:rPr lang="en-US" altLang="en-US" sz="1800" b="1" dirty="0">
                <a:latin typeface="Arial" panose="020B0604020202020204" pitchFamily="34" charset="0"/>
              </a:rPr>
              <a:t>Seconds</a:t>
            </a:r>
            <a:r>
              <a:rPr lang="en-US" altLang="en-US" sz="1800" dirty="0">
                <a:latin typeface="Arial" panose="020B0604020202020204" pitchFamily="34" charset="0"/>
              </a:rPr>
              <a:t>   =     </a:t>
            </a:r>
            <a:r>
              <a:rPr lang="en-US" altLang="en-US" sz="1800" b="1" dirty="0">
                <a:latin typeface="Arial" panose="020B0604020202020204" pitchFamily="34" charset="0"/>
              </a:rPr>
              <a:t>Years </a:t>
            </a:r>
            <a:r>
              <a:rPr lang="en-US" altLang="en-US" sz="1800" dirty="0">
                <a:latin typeface="Arial" panose="020B0604020202020204" pitchFamily="34" charset="0"/>
              </a:rPr>
              <a:t>  x    ---------------   x   ------------   x   ----------    x   --------  </a:t>
            </a:r>
          </a:p>
          <a:p>
            <a:pPr eaLnBrk="1" hangingPunct="1">
              <a:spcBef>
                <a:spcPct val="50000"/>
              </a:spcBef>
              <a:buFontTx/>
              <a:buNone/>
            </a:pPr>
            <a:r>
              <a:rPr lang="en-US" altLang="en-US" sz="1800" dirty="0">
                <a:latin typeface="Arial" panose="020B0604020202020204" pitchFamily="34" charset="0"/>
              </a:rPr>
              <a:t>                                              Year                   Day                </a:t>
            </a:r>
            <a:r>
              <a:rPr lang="en-US" altLang="en-US" sz="1800" dirty="0" err="1">
                <a:latin typeface="Arial" panose="020B0604020202020204" pitchFamily="34" charset="0"/>
              </a:rPr>
              <a:t>Hr</a:t>
            </a:r>
            <a:r>
              <a:rPr lang="en-US" altLang="en-US" sz="1800" dirty="0">
                <a:latin typeface="Arial" panose="020B0604020202020204" pitchFamily="34" charset="0"/>
              </a:rPr>
              <a:t>               Min</a:t>
            </a:r>
          </a:p>
          <a:p>
            <a:pPr eaLnBrk="1" hangingPunct="1">
              <a:spcBef>
                <a:spcPct val="50000"/>
              </a:spcBef>
              <a:buFontTx/>
              <a:buNone/>
            </a:pPr>
            <a:endParaRPr lang="en-US" altLang="en-US" sz="1800" dirty="0">
              <a:latin typeface="Arial" panose="020B0604020202020204" pitchFamily="34" charset="0"/>
            </a:endParaRPr>
          </a:p>
        </p:txBody>
      </p:sp>
      <p:sp>
        <p:nvSpPr>
          <p:cNvPr id="17411" name="Line 5">
            <a:extLst>
              <a:ext uri="{FF2B5EF4-FFF2-40B4-BE49-F238E27FC236}">
                <a16:creationId xmlns:a16="http://schemas.microsoft.com/office/drawing/2014/main" id="{FDE03834-B25E-4158-BB6B-0F337837B6C0}"/>
              </a:ext>
            </a:extLst>
          </p:cNvPr>
          <p:cNvSpPr>
            <a:spLocks noChangeShapeType="1"/>
          </p:cNvSpPr>
          <p:nvPr/>
        </p:nvSpPr>
        <p:spPr bwMode="auto">
          <a:xfrm flipV="1">
            <a:off x="3810000" y="4343400"/>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2" name="Line 6">
            <a:extLst>
              <a:ext uri="{FF2B5EF4-FFF2-40B4-BE49-F238E27FC236}">
                <a16:creationId xmlns:a16="http://schemas.microsoft.com/office/drawing/2014/main" id="{053EDBDE-B9F6-43A4-B241-BCFEEE1A1548}"/>
              </a:ext>
            </a:extLst>
          </p:cNvPr>
          <p:cNvSpPr>
            <a:spLocks noChangeShapeType="1"/>
          </p:cNvSpPr>
          <p:nvPr/>
        </p:nvSpPr>
        <p:spPr bwMode="auto">
          <a:xfrm flipV="1">
            <a:off x="5105400" y="4724400"/>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3" name="Line 7">
            <a:extLst>
              <a:ext uri="{FF2B5EF4-FFF2-40B4-BE49-F238E27FC236}">
                <a16:creationId xmlns:a16="http://schemas.microsoft.com/office/drawing/2014/main" id="{3FA182E4-E3F0-4AD4-8256-4CAC46963205}"/>
              </a:ext>
            </a:extLst>
          </p:cNvPr>
          <p:cNvSpPr>
            <a:spLocks noChangeShapeType="1"/>
          </p:cNvSpPr>
          <p:nvPr/>
        </p:nvSpPr>
        <p:spPr bwMode="auto">
          <a:xfrm flipV="1">
            <a:off x="7038975" y="3886200"/>
            <a:ext cx="533400" cy="381000"/>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4" name="Line 8">
            <a:extLst>
              <a:ext uri="{FF2B5EF4-FFF2-40B4-BE49-F238E27FC236}">
                <a16:creationId xmlns:a16="http://schemas.microsoft.com/office/drawing/2014/main" id="{53F95981-7FD9-46F3-8936-725E1BDFA516}"/>
              </a:ext>
            </a:extLst>
          </p:cNvPr>
          <p:cNvSpPr>
            <a:spLocks noChangeShapeType="1"/>
          </p:cNvSpPr>
          <p:nvPr/>
        </p:nvSpPr>
        <p:spPr bwMode="auto">
          <a:xfrm flipV="1">
            <a:off x="5491163" y="3860800"/>
            <a:ext cx="533400" cy="3810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5" name="Line 9">
            <a:extLst>
              <a:ext uri="{FF2B5EF4-FFF2-40B4-BE49-F238E27FC236}">
                <a16:creationId xmlns:a16="http://schemas.microsoft.com/office/drawing/2014/main" id="{9D9F70C6-E85F-486E-B77C-6A2E29497AA8}"/>
              </a:ext>
            </a:extLst>
          </p:cNvPr>
          <p:cNvSpPr>
            <a:spLocks noChangeShapeType="1"/>
          </p:cNvSpPr>
          <p:nvPr/>
        </p:nvSpPr>
        <p:spPr bwMode="auto">
          <a:xfrm flipV="1">
            <a:off x="6629400" y="4724400"/>
            <a:ext cx="533400" cy="381000"/>
          </a:xfrm>
          <a:prstGeom prst="line">
            <a:avLst/>
          </a:prstGeom>
          <a:noFill/>
          <a:ln w="3810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Line 10">
            <a:extLst>
              <a:ext uri="{FF2B5EF4-FFF2-40B4-BE49-F238E27FC236}">
                <a16:creationId xmlns:a16="http://schemas.microsoft.com/office/drawing/2014/main" id="{DBC395A8-F780-44EF-B900-E3E759060B79}"/>
              </a:ext>
            </a:extLst>
          </p:cNvPr>
          <p:cNvSpPr>
            <a:spLocks noChangeShapeType="1"/>
          </p:cNvSpPr>
          <p:nvPr/>
        </p:nvSpPr>
        <p:spPr bwMode="auto">
          <a:xfrm flipV="1">
            <a:off x="8299450" y="3860800"/>
            <a:ext cx="533400" cy="3810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7" name="Line 11">
            <a:extLst>
              <a:ext uri="{FF2B5EF4-FFF2-40B4-BE49-F238E27FC236}">
                <a16:creationId xmlns:a16="http://schemas.microsoft.com/office/drawing/2014/main" id="{29D26876-449D-4A4D-A750-29018B554BE8}"/>
              </a:ext>
            </a:extLst>
          </p:cNvPr>
          <p:cNvSpPr>
            <a:spLocks noChangeShapeType="1"/>
          </p:cNvSpPr>
          <p:nvPr/>
        </p:nvSpPr>
        <p:spPr bwMode="auto">
          <a:xfrm flipV="1">
            <a:off x="8077200" y="4724400"/>
            <a:ext cx="533400" cy="381000"/>
          </a:xfrm>
          <a:prstGeom prst="line">
            <a:avLst/>
          </a:prstGeom>
          <a:noFill/>
          <a:ln w="38100">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8" name="Line 12">
            <a:extLst>
              <a:ext uri="{FF2B5EF4-FFF2-40B4-BE49-F238E27FC236}">
                <a16:creationId xmlns:a16="http://schemas.microsoft.com/office/drawing/2014/main" id="{648E85CE-EF91-452E-97E6-DD5CF5BDD52E}"/>
              </a:ext>
            </a:extLst>
          </p:cNvPr>
          <p:cNvSpPr>
            <a:spLocks noChangeShapeType="1"/>
          </p:cNvSpPr>
          <p:nvPr/>
        </p:nvSpPr>
        <p:spPr bwMode="auto">
          <a:xfrm flipV="1">
            <a:off x="9296400" y="4724400"/>
            <a:ext cx="533400" cy="381000"/>
          </a:xfrm>
          <a:prstGeom prst="line">
            <a:avLst/>
          </a:prstGeom>
          <a:noFill/>
          <a:ln w="3810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a:extLst>
              <a:ext uri="{FF2B5EF4-FFF2-40B4-BE49-F238E27FC236}">
                <a16:creationId xmlns:a16="http://schemas.microsoft.com/office/drawing/2014/main" id="{64128442-ECDF-4B1B-8599-FD0F806A3DD7}"/>
              </a:ext>
            </a:extLst>
          </p:cNvPr>
          <p:cNvSpPr>
            <a:spLocks noGrp="1"/>
          </p:cNvSpPr>
          <p:nvPr>
            <p:ph type="sldNum" sz="quarter" idx="12"/>
          </p:nvPr>
        </p:nvSpPr>
        <p:spPr/>
        <p:txBody>
          <a:bodyPr/>
          <a:lstStyle/>
          <a:p>
            <a:fld id="{EA603CE1-D458-4A77-81CD-5945798DDABC}" type="slidenum">
              <a:rPr lang="en-US" smtClean="0"/>
              <a:t>11</a:t>
            </a:fld>
            <a:endParaRPr lang="en-US"/>
          </a:p>
        </p:txBody>
      </p:sp>
      <p:grpSp>
        <p:nvGrpSpPr>
          <p:cNvPr id="4" name="Group 3">
            <a:extLst>
              <a:ext uri="{FF2B5EF4-FFF2-40B4-BE49-F238E27FC236}">
                <a16:creationId xmlns:a16="http://schemas.microsoft.com/office/drawing/2014/main" id="{486B8651-5EC2-49CC-9E55-573AD8E24948}"/>
              </a:ext>
            </a:extLst>
          </p:cNvPr>
          <p:cNvGrpSpPr/>
          <p:nvPr/>
        </p:nvGrpSpPr>
        <p:grpSpPr>
          <a:xfrm>
            <a:off x="1440874" y="3768437"/>
            <a:ext cx="9802090" cy="2328565"/>
            <a:chOff x="1440874" y="3768437"/>
            <a:chExt cx="9802090" cy="2328565"/>
          </a:xfrm>
        </p:grpSpPr>
        <p:sp>
          <p:nvSpPr>
            <p:cNvPr id="12" name="Text Box 4">
              <a:extLst>
                <a:ext uri="{FF2B5EF4-FFF2-40B4-BE49-F238E27FC236}">
                  <a16:creationId xmlns:a16="http://schemas.microsoft.com/office/drawing/2014/main" id="{65D096ED-9383-4BDB-A98D-3ADF3F693E67}"/>
                </a:ext>
              </a:extLst>
            </p:cNvPr>
            <p:cNvSpPr txBox="1">
              <a:spLocks noChangeArrowheads="1"/>
            </p:cNvSpPr>
            <p:nvPr/>
          </p:nvSpPr>
          <p:spPr bwMode="auto">
            <a:xfrm>
              <a:off x="1440874" y="5727670"/>
              <a:ext cx="98020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latin typeface="Arial" panose="020B0604020202020204" pitchFamily="34" charset="0"/>
                </a:rPr>
                <a:t>Seconds</a:t>
              </a:r>
              <a:r>
                <a:rPr lang="en-US" altLang="en-US" sz="1800" dirty="0">
                  <a:latin typeface="Arial" panose="020B0604020202020204" pitchFamily="34" charset="0"/>
                </a:rPr>
                <a:t>  =  Seconds…  As a result, you know that you have set up the conversion properly…</a:t>
              </a:r>
            </a:p>
          </p:txBody>
        </p:sp>
        <p:sp>
          <p:nvSpPr>
            <p:cNvPr id="3" name="Oval 2">
              <a:extLst>
                <a:ext uri="{FF2B5EF4-FFF2-40B4-BE49-F238E27FC236}">
                  <a16:creationId xmlns:a16="http://schemas.microsoft.com/office/drawing/2014/main" id="{165964FB-E02B-484D-B435-13A6A8678B0E}"/>
                </a:ext>
              </a:extLst>
            </p:cNvPr>
            <p:cNvSpPr/>
            <p:nvPr/>
          </p:nvSpPr>
          <p:spPr>
            <a:xfrm>
              <a:off x="1946564" y="4209472"/>
              <a:ext cx="1524000" cy="62114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B346A2B-1FFE-4362-85C2-B33B718B34F1}"/>
                </a:ext>
              </a:extLst>
            </p:cNvPr>
            <p:cNvSpPr/>
            <p:nvPr/>
          </p:nvSpPr>
          <p:spPr>
            <a:xfrm>
              <a:off x="9434657" y="3768437"/>
              <a:ext cx="852343" cy="62114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1721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C6AA42-92ED-41FB-9137-03E311E84878}"/>
              </a:ext>
            </a:extLst>
          </p:cNvPr>
          <p:cNvSpPr txBox="1"/>
          <p:nvPr/>
        </p:nvSpPr>
        <p:spPr>
          <a:xfrm>
            <a:off x="1170709" y="845046"/>
            <a:ext cx="9850582" cy="5693866"/>
          </a:xfrm>
          <a:prstGeom prst="rect">
            <a:avLst/>
          </a:prstGeom>
          <a:noFill/>
        </p:spPr>
        <p:txBody>
          <a:bodyPr wrap="square">
            <a:spAutoFit/>
          </a:bodyPr>
          <a:lstStyle/>
          <a:p>
            <a:pPr eaLnBrk="1" hangingPunct="1">
              <a:defRPr/>
            </a:pPr>
            <a:endParaRPr lang="en-US" sz="1400" dirty="0">
              <a:cs typeface="Arial" charset="0"/>
            </a:endParaRPr>
          </a:p>
          <a:p>
            <a:pPr eaLnBrk="1" hangingPunct="1">
              <a:defRPr/>
            </a:pPr>
            <a:r>
              <a:rPr lang="en-US" sz="2400" b="1" dirty="0">
                <a:cs typeface="Arial" charset="0"/>
              </a:rPr>
              <a:t>Temperature:</a:t>
            </a:r>
          </a:p>
          <a:p>
            <a:pPr eaLnBrk="1" hangingPunct="1">
              <a:defRPr/>
            </a:pPr>
            <a:endParaRPr lang="en-US" sz="2400" dirty="0">
              <a:cs typeface="Arial" charset="0"/>
            </a:endParaRPr>
          </a:p>
          <a:p>
            <a:pPr>
              <a:defRPr/>
            </a:pPr>
            <a:r>
              <a:rPr lang="en-US" sz="2400" dirty="0">
                <a:cs typeface="Arial" charset="0"/>
              </a:rPr>
              <a:t>Fahrenheit to Celsius (and visa-versa) conversions will be common…</a:t>
            </a:r>
          </a:p>
          <a:p>
            <a:pPr marL="398463">
              <a:defRPr/>
            </a:pPr>
            <a:endParaRPr lang="en-US" sz="2400" dirty="0">
              <a:cs typeface="Arial" charset="0"/>
            </a:endParaRPr>
          </a:p>
          <a:p>
            <a:pPr marL="398463">
              <a:defRPr/>
            </a:pPr>
            <a:r>
              <a:rPr lang="en-US" sz="2400" dirty="0">
                <a:solidFill>
                  <a:srgbClr val="FF0000"/>
                </a:solidFill>
                <a:cs typeface="Arial" charset="0"/>
              </a:rPr>
              <a:t>Degrees Celsius   =   (5 / 9)  *  (Deg F  –  32)</a:t>
            </a:r>
          </a:p>
          <a:p>
            <a:pPr marL="398463">
              <a:defRPr/>
            </a:pPr>
            <a:r>
              <a:rPr lang="en-US" sz="2400" dirty="0">
                <a:solidFill>
                  <a:srgbClr val="FF0000"/>
                </a:solidFill>
                <a:cs typeface="Arial" charset="0"/>
              </a:rPr>
              <a:t>Degrees Fahrenheit   =   (9 / 5)  *  (Deg C  +  32)</a:t>
            </a:r>
          </a:p>
          <a:p>
            <a:pPr eaLnBrk="1" hangingPunct="1">
              <a:defRPr/>
            </a:pPr>
            <a:endParaRPr lang="en-US" sz="2400" dirty="0">
              <a:cs typeface="Arial" charset="0"/>
            </a:endParaRPr>
          </a:p>
          <a:p>
            <a:pPr eaLnBrk="1" hangingPunct="1">
              <a:defRPr/>
            </a:pPr>
            <a:endParaRPr lang="en-US" sz="2400" dirty="0">
              <a:cs typeface="Arial" charset="0"/>
            </a:endParaRPr>
          </a:p>
          <a:p>
            <a:pPr eaLnBrk="1" hangingPunct="1">
              <a:defRPr/>
            </a:pPr>
            <a:r>
              <a:rPr lang="en-US" sz="2400" dirty="0">
                <a:cs typeface="Arial" charset="0"/>
              </a:rPr>
              <a:t>Absolute Temperature is measured in “degrees Kelvin”, and 0 Degrees Celsius is 273.15 Degrees Kelvin</a:t>
            </a:r>
          </a:p>
          <a:p>
            <a:pPr marL="398463">
              <a:defRPr/>
            </a:pPr>
            <a:endParaRPr lang="en-US" sz="2400" dirty="0">
              <a:cs typeface="Arial" charset="0"/>
            </a:endParaRPr>
          </a:p>
          <a:p>
            <a:pPr marL="398463">
              <a:defRPr/>
            </a:pPr>
            <a:r>
              <a:rPr lang="en-US" sz="2400" dirty="0">
                <a:cs typeface="Arial" charset="0"/>
              </a:rPr>
              <a:t>The conversion is:   </a:t>
            </a:r>
            <a:r>
              <a:rPr lang="en-US" sz="2400" dirty="0">
                <a:solidFill>
                  <a:srgbClr val="FF0000"/>
                </a:solidFill>
                <a:cs typeface="Arial" charset="0"/>
              </a:rPr>
              <a:t>K  =  Deg C  +  273.15</a:t>
            </a:r>
          </a:p>
          <a:p>
            <a:pPr marL="398463">
              <a:defRPr/>
            </a:pPr>
            <a:endParaRPr lang="en-US" sz="2400" dirty="0">
              <a:solidFill>
                <a:srgbClr val="FF0000"/>
              </a:solidFill>
              <a:cs typeface="Arial" charset="0"/>
            </a:endParaRPr>
          </a:p>
          <a:p>
            <a:pPr eaLnBrk="1" hangingPunct="1">
              <a:defRPr/>
            </a:pPr>
            <a:endParaRPr lang="en-US" sz="2400" dirty="0">
              <a:cs typeface="Arial" charset="0"/>
            </a:endParaRPr>
          </a:p>
          <a:p>
            <a:pPr eaLnBrk="1" hangingPunct="1">
              <a:defRPr/>
            </a:pPr>
            <a:endParaRPr lang="en-US" sz="1400" dirty="0">
              <a:cs typeface="Arial" charset="0"/>
            </a:endParaRPr>
          </a:p>
        </p:txBody>
      </p:sp>
      <p:sp>
        <p:nvSpPr>
          <p:cNvPr id="3" name="Slide Number Placeholder 2">
            <a:extLst>
              <a:ext uri="{FF2B5EF4-FFF2-40B4-BE49-F238E27FC236}">
                <a16:creationId xmlns:a16="http://schemas.microsoft.com/office/drawing/2014/main" id="{2EB53DC2-B0CD-4FA0-AD48-4B68F66F7365}"/>
              </a:ext>
            </a:extLst>
          </p:cNvPr>
          <p:cNvSpPr>
            <a:spLocks noGrp="1"/>
          </p:cNvSpPr>
          <p:nvPr>
            <p:ph type="sldNum" sz="quarter" idx="12"/>
          </p:nvPr>
        </p:nvSpPr>
        <p:spPr/>
        <p:txBody>
          <a:bodyPr/>
          <a:lstStyle/>
          <a:p>
            <a:fld id="{EA603CE1-D458-4A77-81CD-5945798DDABC}" type="slidenum">
              <a:rPr lang="en-US" smtClean="0"/>
              <a:t>12</a:t>
            </a:fld>
            <a:endParaRPr lang="en-US"/>
          </a:p>
        </p:txBody>
      </p:sp>
      <p:sp>
        <p:nvSpPr>
          <p:cNvPr id="5" name="Title 1">
            <a:extLst>
              <a:ext uri="{FF2B5EF4-FFF2-40B4-BE49-F238E27FC236}">
                <a16:creationId xmlns:a16="http://schemas.microsoft.com/office/drawing/2014/main" id="{52D72125-4DBD-47C6-BD4E-757B11E4CBB5}"/>
              </a:ext>
            </a:extLst>
          </p:cNvPr>
          <p:cNvSpPr txBox="1">
            <a:spLocks/>
          </p:cNvSpPr>
          <p:nvPr/>
        </p:nvSpPr>
        <p:spPr>
          <a:xfrm>
            <a:off x="1752600" y="256724"/>
            <a:ext cx="8229600" cy="53298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a:solidFill>
                  <a:srgbClr val="FF0000"/>
                </a:solidFill>
              </a:rPr>
              <a:t>Temperature</a:t>
            </a:r>
          </a:p>
        </p:txBody>
      </p:sp>
    </p:spTree>
    <p:extLst>
      <p:ext uri="{BB962C8B-B14F-4D97-AF65-F5344CB8AC3E}">
        <p14:creationId xmlns:p14="http://schemas.microsoft.com/office/powerpoint/2010/main" val="323742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D01D92-D9FB-4F6E-B03D-F9369B6B226E}"/>
              </a:ext>
            </a:extLst>
          </p:cNvPr>
          <p:cNvSpPr>
            <a:spLocks noGrp="1"/>
          </p:cNvSpPr>
          <p:nvPr>
            <p:ph type="sldNum" sz="quarter" idx="12"/>
          </p:nvPr>
        </p:nvSpPr>
        <p:spPr/>
        <p:txBody>
          <a:bodyPr/>
          <a:lstStyle/>
          <a:p>
            <a:fld id="{EA603CE1-D458-4A77-81CD-5945798DDABC}" type="slidenum">
              <a:rPr lang="en-US" smtClean="0"/>
              <a:t>13</a:t>
            </a:fld>
            <a:endParaRPr lang="en-US"/>
          </a:p>
        </p:txBody>
      </p:sp>
      <p:sp>
        <p:nvSpPr>
          <p:cNvPr id="3" name="TextBox 2">
            <a:extLst>
              <a:ext uri="{FF2B5EF4-FFF2-40B4-BE49-F238E27FC236}">
                <a16:creationId xmlns:a16="http://schemas.microsoft.com/office/drawing/2014/main" id="{76BA13CA-E3EC-465B-A660-DC4C44D3A098}"/>
              </a:ext>
            </a:extLst>
          </p:cNvPr>
          <p:cNvSpPr txBox="1"/>
          <p:nvPr/>
        </p:nvSpPr>
        <p:spPr>
          <a:xfrm>
            <a:off x="1842657" y="2369127"/>
            <a:ext cx="4641273" cy="1107996"/>
          </a:xfrm>
          <a:prstGeom prst="rect">
            <a:avLst/>
          </a:prstGeom>
          <a:noFill/>
        </p:spPr>
        <p:txBody>
          <a:bodyPr wrap="square" rtlCol="0">
            <a:spAutoFit/>
          </a:bodyPr>
          <a:lstStyle/>
          <a:p>
            <a:r>
              <a:rPr lang="en-US" sz="6600" dirty="0"/>
              <a:t>Questions?</a:t>
            </a:r>
          </a:p>
        </p:txBody>
      </p:sp>
      <p:pic>
        <p:nvPicPr>
          <p:cNvPr id="4" name="Picture 3">
            <a:extLst>
              <a:ext uri="{FF2B5EF4-FFF2-40B4-BE49-F238E27FC236}">
                <a16:creationId xmlns:a16="http://schemas.microsoft.com/office/drawing/2014/main" id="{F08FBBEC-AE98-460C-9A75-1233CEE271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056" y="1547516"/>
            <a:ext cx="2854325" cy="385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0485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4829A36-EC23-4C67-A970-2C2EB6DF0667}"/>
              </a:ext>
            </a:extLst>
          </p:cNvPr>
          <p:cNvSpPr>
            <a:spLocks noGrp="1"/>
          </p:cNvSpPr>
          <p:nvPr>
            <p:ph type="title" idx="4294967295"/>
          </p:nvPr>
        </p:nvSpPr>
        <p:spPr>
          <a:xfrm>
            <a:off x="2209800" y="223838"/>
            <a:ext cx="8229600" cy="639762"/>
          </a:xfrm>
        </p:spPr>
        <p:txBody>
          <a:bodyPr/>
          <a:lstStyle/>
          <a:p>
            <a:pPr algn="ctr"/>
            <a:r>
              <a:rPr lang="en-US" altLang="en-US" sz="3200" b="1" dirty="0">
                <a:solidFill>
                  <a:srgbClr val="FF0000"/>
                </a:solidFill>
              </a:rPr>
              <a:t>English and Metric (SI) Units</a:t>
            </a:r>
          </a:p>
        </p:txBody>
      </p:sp>
      <p:graphicFrame>
        <p:nvGraphicFramePr>
          <p:cNvPr id="5" name="Content Placeholder 4">
            <a:extLst>
              <a:ext uri="{FF2B5EF4-FFF2-40B4-BE49-F238E27FC236}">
                <a16:creationId xmlns:a16="http://schemas.microsoft.com/office/drawing/2014/main" id="{E245BE5F-DB0E-454C-906D-4C4ED6BC07CA}"/>
              </a:ext>
            </a:extLst>
          </p:cNvPr>
          <p:cNvGraphicFramePr>
            <a:graphicFrameLocks noGrp="1"/>
          </p:cNvGraphicFramePr>
          <p:nvPr>
            <p:ph idx="4294967295"/>
            <p:extLst>
              <p:ext uri="{D42A27DB-BD31-4B8C-83A1-F6EECF244321}">
                <p14:modId xmlns:p14="http://schemas.microsoft.com/office/powerpoint/2010/main" val="3100154717"/>
              </p:ext>
            </p:extLst>
          </p:nvPr>
        </p:nvGraphicFramePr>
        <p:xfrm>
          <a:off x="1904999" y="1123387"/>
          <a:ext cx="8229600" cy="1849120"/>
        </p:xfrm>
        <a:graphic>
          <a:graphicData uri="http://schemas.openxmlformats.org/drawingml/2006/table">
            <a:tbl>
              <a:tblPr firstRow="1" bandRow="1">
                <a:tableStyleId>{5C22544A-7EE6-4342-B048-85BDC9FD1C3A}</a:tableStyleId>
              </a:tblPr>
              <a:tblGrid>
                <a:gridCol w="2099388">
                  <a:extLst>
                    <a:ext uri="{9D8B030D-6E8A-4147-A177-3AD203B41FA5}">
                      <a16:colId xmlns:a16="http://schemas.microsoft.com/office/drawing/2014/main" val="20000"/>
                    </a:ext>
                  </a:extLst>
                </a:gridCol>
                <a:gridCol w="3023118">
                  <a:extLst>
                    <a:ext uri="{9D8B030D-6E8A-4147-A177-3AD203B41FA5}">
                      <a16:colId xmlns:a16="http://schemas.microsoft.com/office/drawing/2014/main" val="20001"/>
                    </a:ext>
                  </a:extLst>
                </a:gridCol>
                <a:gridCol w="3107094">
                  <a:extLst>
                    <a:ext uri="{9D8B030D-6E8A-4147-A177-3AD203B41FA5}">
                      <a16:colId xmlns:a16="http://schemas.microsoft.com/office/drawing/2014/main" val="20002"/>
                    </a:ext>
                  </a:extLst>
                </a:gridCol>
              </a:tblGrid>
              <a:tr h="356985">
                <a:tc>
                  <a:txBody>
                    <a:bodyPr/>
                    <a:lstStyle/>
                    <a:p>
                      <a:endParaRPr lang="en-US" dirty="0"/>
                    </a:p>
                  </a:txBody>
                  <a:tcPr/>
                </a:tc>
                <a:tc>
                  <a:txBody>
                    <a:bodyPr/>
                    <a:lstStyle/>
                    <a:p>
                      <a:pPr algn="ctr"/>
                      <a:r>
                        <a:rPr lang="en-US" dirty="0"/>
                        <a:t>SI</a:t>
                      </a:r>
                    </a:p>
                  </a:txBody>
                  <a:tcPr/>
                </a:tc>
                <a:tc>
                  <a:txBody>
                    <a:bodyPr/>
                    <a:lstStyle/>
                    <a:p>
                      <a:pPr algn="ctr"/>
                      <a:r>
                        <a:rPr lang="en-US" dirty="0"/>
                        <a:t>English</a:t>
                      </a:r>
                    </a:p>
                  </a:txBody>
                  <a:tcPr/>
                </a:tc>
                <a:extLst>
                  <a:ext uri="{0D108BD9-81ED-4DB2-BD59-A6C34878D82A}">
                    <a16:rowId xmlns:a16="http://schemas.microsoft.com/office/drawing/2014/main" val="10000"/>
                  </a:ext>
                </a:extLst>
              </a:tr>
              <a:tr h="370840">
                <a:tc>
                  <a:txBody>
                    <a:bodyPr/>
                    <a:lstStyle/>
                    <a:p>
                      <a:r>
                        <a:rPr lang="en-US" b="1" dirty="0"/>
                        <a:t>Mass / Weight</a:t>
                      </a:r>
                    </a:p>
                  </a:txBody>
                  <a:tcPr/>
                </a:tc>
                <a:tc>
                  <a:txBody>
                    <a:bodyPr/>
                    <a:lstStyle/>
                    <a:p>
                      <a:r>
                        <a:rPr lang="en-US" dirty="0"/>
                        <a:t>Grams,</a:t>
                      </a:r>
                      <a:r>
                        <a:rPr lang="en-US" baseline="0" dirty="0"/>
                        <a:t> Kilograms, </a:t>
                      </a:r>
                      <a:r>
                        <a:rPr lang="en-US" baseline="0" dirty="0" err="1"/>
                        <a:t>etc</a:t>
                      </a:r>
                      <a:endParaRPr lang="en-US" dirty="0"/>
                    </a:p>
                  </a:txBody>
                  <a:tcPr/>
                </a:tc>
                <a:tc>
                  <a:txBody>
                    <a:bodyPr/>
                    <a:lstStyle/>
                    <a:p>
                      <a:r>
                        <a:rPr lang="en-US" dirty="0"/>
                        <a:t>Pounds,</a:t>
                      </a:r>
                      <a:r>
                        <a:rPr lang="en-US" baseline="0" dirty="0"/>
                        <a:t> Ounces</a:t>
                      </a:r>
                      <a:endParaRPr lang="en-US" dirty="0"/>
                    </a:p>
                  </a:txBody>
                  <a:tcPr/>
                </a:tc>
                <a:extLst>
                  <a:ext uri="{0D108BD9-81ED-4DB2-BD59-A6C34878D82A}">
                    <a16:rowId xmlns:a16="http://schemas.microsoft.com/office/drawing/2014/main" val="10001"/>
                  </a:ext>
                </a:extLst>
              </a:tr>
              <a:tr h="370840">
                <a:tc>
                  <a:txBody>
                    <a:bodyPr/>
                    <a:lstStyle/>
                    <a:p>
                      <a:r>
                        <a:rPr lang="en-US" b="1" dirty="0"/>
                        <a:t>Length</a:t>
                      </a:r>
                    </a:p>
                  </a:txBody>
                  <a:tcPr/>
                </a:tc>
                <a:tc>
                  <a:txBody>
                    <a:bodyPr/>
                    <a:lstStyle/>
                    <a:p>
                      <a:r>
                        <a:rPr lang="en-US" dirty="0"/>
                        <a:t>Meters,</a:t>
                      </a:r>
                      <a:r>
                        <a:rPr lang="en-US" baseline="0" dirty="0"/>
                        <a:t> Kilometers</a:t>
                      </a:r>
                      <a:endParaRPr lang="en-US" dirty="0"/>
                    </a:p>
                  </a:txBody>
                  <a:tcPr/>
                </a:tc>
                <a:tc>
                  <a:txBody>
                    <a:bodyPr/>
                    <a:lstStyle/>
                    <a:p>
                      <a:r>
                        <a:rPr lang="en-US" dirty="0"/>
                        <a:t>Feet, Yards,</a:t>
                      </a:r>
                      <a:r>
                        <a:rPr lang="en-US" baseline="0" dirty="0"/>
                        <a:t> Miles</a:t>
                      </a:r>
                      <a:endParaRPr lang="en-US" dirty="0"/>
                    </a:p>
                  </a:txBody>
                  <a:tcPr/>
                </a:tc>
                <a:extLst>
                  <a:ext uri="{0D108BD9-81ED-4DB2-BD59-A6C34878D82A}">
                    <a16:rowId xmlns:a16="http://schemas.microsoft.com/office/drawing/2014/main" val="10002"/>
                  </a:ext>
                </a:extLst>
              </a:tr>
              <a:tr h="370840">
                <a:tc>
                  <a:txBody>
                    <a:bodyPr/>
                    <a:lstStyle/>
                    <a:p>
                      <a:r>
                        <a:rPr lang="en-US" b="1" dirty="0"/>
                        <a:t>Time</a:t>
                      </a:r>
                    </a:p>
                  </a:txBody>
                  <a:tcPr/>
                </a:tc>
                <a:tc>
                  <a:txBody>
                    <a:bodyPr/>
                    <a:lstStyle/>
                    <a:p>
                      <a:r>
                        <a:rPr lang="en-US" dirty="0"/>
                        <a:t>Seconds</a:t>
                      </a:r>
                    </a:p>
                  </a:txBody>
                  <a:tcPr/>
                </a:tc>
                <a:tc>
                  <a:txBody>
                    <a:bodyPr/>
                    <a:lstStyle/>
                    <a:p>
                      <a:r>
                        <a:rPr lang="en-US" dirty="0"/>
                        <a:t>Seconds</a:t>
                      </a:r>
                    </a:p>
                  </a:txBody>
                  <a:tcPr/>
                </a:tc>
                <a:extLst>
                  <a:ext uri="{0D108BD9-81ED-4DB2-BD59-A6C34878D82A}">
                    <a16:rowId xmlns:a16="http://schemas.microsoft.com/office/drawing/2014/main" val="10003"/>
                  </a:ext>
                </a:extLst>
              </a:tr>
              <a:tr h="370840">
                <a:tc>
                  <a:txBody>
                    <a:bodyPr/>
                    <a:lstStyle/>
                    <a:p>
                      <a:r>
                        <a:rPr lang="en-US" b="1" dirty="0"/>
                        <a:t>Temperature</a:t>
                      </a:r>
                    </a:p>
                  </a:txBody>
                  <a:tcPr/>
                </a:tc>
                <a:tc>
                  <a:txBody>
                    <a:bodyPr/>
                    <a:lstStyle/>
                    <a:p>
                      <a:r>
                        <a:rPr lang="en-US" dirty="0"/>
                        <a:t>Celsius</a:t>
                      </a:r>
                    </a:p>
                  </a:txBody>
                  <a:tcPr/>
                </a:tc>
                <a:tc>
                  <a:txBody>
                    <a:bodyPr/>
                    <a:lstStyle/>
                    <a:p>
                      <a:r>
                        <a:rPr lang="en-US" dirty="0"/>
                        <a:t>Fahrenheit</a:t>
                      </a:r>
                    </a:p>
                  </a:txBody>
                  <a:tcPr/>
                </a:tc>
                <a:extLst>
                  <a:ext uri="{0D108BD9-81ED-4DB2-BD59-A6C34878D82A}">
                    <a16:rowId xmlns:a16="http://schemas.microsoft.com/office/drawing/2014/main" val="10004"/>
                  </a:ext>
                </a:extLst>
              </a:tr>
            </a:tbl>
          </a:graphicData>
        </a:graphic>
      </p:graphicFrame>
      <p:graphicFrame>
        <p:nvGraphicFramePr>
          <p:cNvPr id="6" name="Content Placeholder 4">
            <a:extLst>
              <a:ext uri="{FF2B5EF4-FFF2-40B4-BE49-F238E27FC236}">
                <a16:creationId xmlns:a16="http://schemas.microsoft.com/office/drawing/2014/main" id="{265A6523-4BAB-4CB5-96A4-BAC50144614D}"/>
              </a:ext>
            </a:extLst>
          </p:cNvPr>
          <p:cNvGraphicFramePr>
            <a:graphicFrameLocks/>
          </p:cNvGraphicFramePr>
          <p:nvPr/>
        </p:nvGraphicFramePr>
        <p:xfrm>
          <a:off x="4114801" y="3581401"/>
          <a:ext cx="3581401" cy="2595565"/>
        </p:xfrm>
        <a:graphic>
          <a:graphicData uri="http://schemas.openxmlformats.org/drawingml/2006/table">
            <a:tbl>
              <a:tblPr firstRow="1" bandRow="1">
                <a:tableStyleId>{5C22544A-7EE6-4342-B048-85BDC9FD1C3A}</a:tableStyleId>
              </a:tblPr>
              <a:tblGrid>
                <a:gridCol w="1119187">
                  <a:extLst>
                    <a:ext uri="{9D8B030D-6E8A-4147-A177-3AD203B41FA5}">
                      <a16:colId xmlns:a16="http://schemas.microsoft.com/office/drawing/2014/main" val="20000"/>
                    </a:ext>
                  </a:extLst>
                </a:gridCol>
                <a:gridCol w="1231107">
                  <a:extLst>
                    <a:ext uri="{9D8B030D-6E8A-4147-A177-3AD203B41FA5}">
                      <a16:colId xmlns:a16="http://schemas.microsoft.com/office/drawing/2014/main" val="20001"/>
                    </a:ext>
                  </a:extLst>
                </a:gridCol>
                <a:gridCol w="1231107">
                  <a:extLst>
                    <a:ext uri="{9D8B030D-6E8A-4147-A177-3AD203B41FA5}">
                      <a16:colId xmlns:a16="http://schemas.microsoft.com/office/drawing/2014/main" val="20002"/>
                    </a:ext>
                  </a:extLst>
                </a:gridCol>
              </a:tblGrid>
              <a:tr h="370795">
                <a:tc>
                  <a:txBody>
                    <a:bodyPr/>
                    <a:lstStyle/>
                    <a:p>
                      <a:endParaRPr lang="en-US" sz="1800" dirty="0"/>
                    </a:p>
                  </a:txBody>
                  <a:tcPr marT="45714" marB="45714"/>
                </a:tc>
                <a:tc>
                  <a:txBody>
                    <a:bodyPr/>
                    <a:lstStyle/>
                    <a:p>
                      <a:pPr algn="ctr"/>
                      <a:endParaRPr lang="en-US" sz="1800" dirty="0"/>
                    </a:p>
                  </a:txBody>
                  <a:tcPr marT="45714" marB="45714"/>
                </a:tc>
                <a:tc>
                  <a:txBody>
                    <a:bodyPr/>
                    <a:lstStyle/>
                    <a:p>
                      <a:pPr algn="ctr"/>
                      <a:endParaRPr lang="en-US" sz="1800" dirty="0"/>
                    </a:p>
                  </a:txBody>
                  <a:tcPr marT="45714" marB="45714"/>
                </a:tc>
                <a:extLst>
                  <a:ext uri="{0D108BD9-81ED-4DB2-BD59-A6C34878D82A}">
                    <a16:rowId xmlns:a16="http://schemas.microsoft.com/office/drawing/2014/main" val="10000"/>
                  </a:ext>
                </a:extLst>
              </a:tr>
              <a:tr h="370795">
                <a:tc>
                  <a:txBody>
                    <a:bodyPr/>
                    <a:lstStyle/>
                    <a:p>
                      <a:r>
                        <a:rPr lang="en-US" sz="1800" dirty="0"/>
                        <a:t>Kilo (k)</a:t>
                      </a:r>
                    </a:p>
                  </a:txBody>
                  <a:tcPr marT="45714" marB="45714"/>
                </a:tc>
                <a:tc>
                  <a:txBody>
                    <a:bodyPr/>
                    <a:lstStyle/>
                    <a:p>
                      <a:pPr algn="ctr"/>
                      <a:r>
                        <a:rPr lang="en-US" sz="1800" dirty="0"/>
                        <a:t>1x10</a:t>
                      </a:r>
                      <a:r>
                        <a:rPr lang="en-US" sz="1800" baseline="30000" dirty="0"/>
                        <a:t>3</a:t>
                      </a:r>
                    </a:p>
                  </a:txBody>
                  <a:tcPr marT="45714" marB="45714"/>
                </a:tc>
                <a:tc>
                  <a:txBody>
                    <a:bodyPr/>
                    <a:lstStyle/>
                    <a:p>
                      <a:pPr algn="ctr"/>
                      <a:r>
                        <a:rPr lang="en-US" sz="1800" baseline="0" dirty="0"/>
                        <a:t>1000</a:t>
                      </a:r>
                    </a:p>
                  </a:txBody>
                  <a:tcPr marT="45714" marB="45714"/>
                </a:tc>
                <a:extLst>
                  <a:ext uri="{0D108BD9-81ED-4DB2-BD59-A6C34878D82A}">
                    <a16:rowId xmlns:a16="http://schemas.microsoft.com/office/drawing/2014/main" val="10001"/>
                  </a:ext>
                </a:extLst>
              </a:tr>
              <a:tr h="370795">
                <a:tc>
                  <a:txBody>
                    <a:bodyPr/>
                    <a:lstStyle/>
                    <a:p>
                      <a:r>
                        <a:rPr lang="en-US" sz="1800" dirty="0" err="1"/>
                        <a:t>Hecto</a:t>
                      </a:r>
                      <a:r>
                        <a:rPr lang="en-US" sz="1800" dirty="0"/>
                        <a:t> (h)</a:t>
                      </a:r>
                    </a:p>
                  </a:txBody>
                  <a:tcPr marT="45714" marB="45714"/>
                </a:tc>
                <a:tc>
                  <a:txBody>
                    <a:bodyPr/>
                    <a:lstStyle/>
                    <a:p>
                      <a:pPr algn="ctr"/>
                      <a:r>
                        <a:rPr lang="en-US" sz="1800" dirty="0"/>
                        <a:t>1x10</a:t>
                      </a:r>
                      <a:r>
                        <a:rPr lang="en-US" sz="1800" baseline="30000" dirty="0"/>
                        <a:t>2</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t>100</a:t>
                      </a:r>
                    </a:p>
                  </a:txBody>
                  <a:tcPr marT="45714" marB="45714"/>
                </a:tc>
                <a:extLst>
                  <a:ext uri="{0D108BD9-81ED-4DB2-BD59-A6C34878D82A}">
                    <a16:rowId xmlns:a16="http://schemas.microsoft.com/office/drawing/2014/main" val="10002"/>
                  </a:ext>
                </a:extLst>
              </a:tr>
              <a:tr h="370795">
                <a:tc>
                  <a:txBody>
                    <a:bodyPr/>
                    <a:lstStyle/>
                    <a:p>
                      <a:r>
                        <a:rPr lang="en-US" sz="1800" dirty="0" err="1"/>
                        <a:t>Deka</a:t>
                      </a:r>
                      <a:r>
                        <a:rPr lang="en-US" sz="1800" dirty="0"/>
                        <a:t> (da)</a:t>
                      </a:r>
                    </a:p>
                  </a:txBody>
                  <a:tcPr marT="45714" marB="45714"/>
                </a:tc>
                <a:tc>
                  <a:txBody>
                    <a:bodyPr/>
                    <a:lstStyle/>
                    <a:p>
                      <a:pPr algn="ctr"/>
                      <a:r>
                        <a:rPr lang="en-US" sz="1800" dirty="0"/>
                        <a:t>1x10</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t>10</a:t>
                      </a:r>
                    </a:p>
                  </a:txBody>
                  <a:tcPr marT="45714" marB="45714"/>
                </a:tc>
                <a:extLst>
                  <a:ext uri="{0D108BD9-81ED-4DB2-BD59-A6C34878D82A}">
                    <a16:rowId xmlns:a16="http://schemas.microsoft.com/office/drawing/2014/main" val="10003"/>
                  </a:ext>
                </a:extLst>
              </a:tr>
              <a:tr h="370795">
                <a:tc>
                  <a:txBody>
                    <a:bodyPr/>
                    <a:lstStyle/>
                    <a:p>
                      <a:r>
                        <a:rPr lang="en-US" sz="1800" dirty="0" err="1"/>
                        <a:t>Deci</a:t>
                      </a:r>
                      <a:r>
                        <a:rPr lang="en-US" sz="1800" dirty="0"/>
                        <a:t> (d)</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1x10</a:t>
                      </a:r>
                      <a:r>
                        <a:rPr lang="en-US" sz="1800" baseline="30000" dirty="0"/>
                        <a:t>-1</a:t>
                      </a:r>
                      <a:endParaRPr lang="en-US" sz="1800" dirty="0"/>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t>0.1</a:t>
                      </a:r>
                    </a:p>
                  </a:txBody>
                  <a:tcPr marT="45714" marB="45714"/>
                </a:tc>
                <a:extLst>
                  <a:ext uri="{0D108BD9-81ED-4DB2-BD59-A6C34878D82A}">
                    <a16:rowId xmlns:a16="http://schemas.microsoft.com/office/drawing/2014/main" val="10004"/>
                  </a:ext>
                </a:extLst>
              </a:tr>
              <a:tr h="370795">
                <a:tc>
                  <a:txBody>
                    <a:bodyPr/>
                    <a:lstStyle/>
                    <a:p>
                      <a:r>
                        <a:rPr lang="en-US" sz="1800" dirty="0" err="1"/>
                        <a:t>Centi</a:t>
                      </a:r>
                      <a:r>
                        <a:rPr lang="en-US" sz="1800" dirty="0"/>
                        <a:t> (c)</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1x10</a:t>
                      </a:r>
                      <a:r>
                        <a:rPr lang="en-US" sz="1800" baseline="30000" dirty="0"/>
                        <a:t>-2</a:t>
                      </a:r>
                      <a:endParaRPr lang="en-US" sz="1800" dirty="0"/>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t>0.01</a:t>
                      </a:r>
                    </a:p>
                  </a:txBody>
                  <a:tcPr marT="45714" marB="45714"/>
                </a:tc>
                <a:extLst>
                  <a:ext uri="{0D108BD9-81ED-4DB2-BD59-A6C34878D82A}">
                    <a16:rowId xmlns:a16="http://schemas.microsoft.com/office/drawing/2014/main" val="10005"/>
                  </a:ext>
                </a:extLst>
              </a:tr>
              <a:tr h="370795">
                <a:tc>
                  <a:txBody>
                    <a:bodyPr/>
                    <a:lstStyle/>
                    <a:p>
                      <a:r>
                        <a:rPr lang="en-US" sz="1800" dirty="0" err="1"/>
                        <a:t>Milli</a:t>
                      </a:r>
                      <a:r>
                        <a:rPr lang="en-US" sz="1800" dirty="0"/>
                        <a:t> (m)</a:t>
                      </a:r>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1x10</a:t>
                      </a:r>
                      <a:r>
                        <a:rPr lang="en-US" sz="1800" baseline="30000" dirty="0"/>
                        <a:t>-3</a:t>
                      </a:r>
                      <a:endParaRPr lang="en-US" sz="1800" dirty="0"/>
                    </a:p>
                  </a:txBody>
                  <a:tcPr marT="45714" marB="4571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a:t>0.001</a:t>
                      </a:r>
                    </a:p>
                  </a:txBody>
                  <a:tcPr marT="45714" marB="45714"/>
                </a:tc>
                <a:extLst>
                  <a:ext uri="{0D108BD9-81ED-4DB2-BD59-A6C34878D82A}">
                    <a16:rowId xmlns:a16="http://schemas.microsoft.com/office/drawing/2014/main" val="10006"/>
                  </a:ext>
                </a:extLst>
              </a:tr>
            </a:tbl>
          </a:graphicData>
        </a:graphic>
      </p:graphicFrame>
      <p:sp>
        <p:nvSpPr>
          <p:cNvPr id="8256" name="TextBox 6">
            <a:extLst>
              <a:ext uri="{FF2B5EF4-FFF2-40B4-BE49-F238E27FC236}">
                <a16:creationId xmlns:a16="http://schemas.microsoft.com/office/drawing/2014/main" id="{A5DBE8A5-9C03-4282-8F48-232902E2F10C}"/>
              </a:ext>
            </a:extLst>
          </p:cNvPr>
          <p:cNvSpPr txBox="1">
            <a:spLocks noChangeArrowheads="1"/>
          </p:cNvSpPr>
          <p:nvPr/>
        </p:nvSpPr>
        <p:spPr bwMode="auto">
          <a:xfrm>
            <a:off x="8001003" y="4363070"/>
            <a:ext cx="337358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t>Notice how this stuff looks like Scientific Notation…</a:t>
            </a:r>
          </a:p>
        </p:txBody>
      </p:sp>
      <p:sp>
        <p:nvSpPr>
          <p:cNvPr id="8257" name="TextBox 7">
            <a:extLst>
              <a:ext uri="{FF2B5EF4-FFF2-40B4-BE49-F238E27FC236}">
                <a16:creationId xmlns:a16="http://schemas.microsoft.com/office/drawing/2014/main" id="{28FAD0C9-362C-4E1B-957F-70499B7C9C3C}"/>
              </a:ext>
            </a:extLst>
          </p:cNvPr>
          <p:cNvSpPr txBox="1">
            <a:spLocks noChangeArrowheads="1"/>
          </p:cNvSpPr>
          <p:nvPr/>
        </p:nvSpPr>
        <p:spPr bwMode="auto">
          <a:xfrm>
            <a:off x="4648200" y="3124200"/>
            <a:ext cx="2743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t>Common SI Prefixes</a:t>
            </a:r>
          </a:p>
        </p:txBody>
      </p:sp>
      <p:sp>
        <p:nvSpPr>
          <p:cNvPr id="8258" name="TextBox 8">
            <a:extLst>
              <a:ext uri="{FF2B5EF4-FFF2-40B4-BE49-F238E27FC236}">
                <a16:creationId xmlns:a16="http://schemas.microsoft.com/office/drawing/2014/main" id="{34415A8A-138E-469C-8386-0EDB0BDCBB0A}"/>
              </a:ext>
            </a:extLst>
          </p:cNvPr>
          <p:cNvSpPr txBox="1">
            <a:spLocks noChangeArrowheads="1"/>
          </p:cNvSpPr>
          <p:nvPr/>
        </p:nvSpPr>
        <p:spPr bwMode="auto">
          <a:xfrm>
            <a:off x="1905000" y="54102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(Centimeter = </a:t>
            </a:r>
            <a:r>
              <a:rPr lang="en-US" altLang="en-US" sz="1800" u="sng"/>
              <a:t>c</a:t>
            </a:r>
            <a:r>
              <a:rPr lang="en-US" altLang="en-US" sz="1800"/>
              <a:t>m)</a:t>
            </a:r>
          </a:p>
        </p:txBody>
      </p:sp>
      <p:sp>
        <p:nvSpPr>
          <p:cNvPr id="8259" name="TextBox 9">
            <a:extLst>
              <a:ext uri="{FF2B5EF4-FFF2-40B4-BE49-F238E27FC236}">
                <a16:creationId xmlns:a16="http://schemas.microsoft.com/office/drawing/2014/main" id="{2A113E51-0FE5-4AD2-AA0D-07D99F452A1B}"/>
              </a:ext>
            </a:extLst>
          </p:cNvPr>
          <p:cNvSpPr txBox="1">
            <a:spLocks noChangeArrowheads="1"/>
          </p:cNvSpPr>
          <p:nvPr/>
        </p:nvSpPr>
        <p:spPr bwMode="auto">
          <a:xfrm>
            <a:off x="1905000" y="5802314"/>
            <a:ext cx="1905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(Millimeter = </a:t>
            </a:r>
            <a:r>
              <a:rPr lang="en-US" altLang="en-US" sz="1800" u="sng"/>
              <a:t>m</a:t>
            </a:r>
            <a:r>
              <a:rPr lang="en-US" altLang="en-US" sz="1800"/>
              <a:t>m)</a:t>
            </a:r>
          </a:p>
        </p:txBody>
      </p:sp>
      <p:sp>
        <p:nvSpPr>
          <p:cNvPr id="8260" name="TextBox 10">
            <a:extLst>
              <a:ext uri="{FF2B5EF4-FFF2-40B4-BE49-F238E27FC236}">
                <a16:creationId xmlns:a16="http://schemas.microsoft.com/office/drawing/2014/main" id="{11B06CC1-1435-43E1-B634-78CEEE5BE88F}"/>
              </a:ext>
            </a:extLst>
          </p:cNvPr>
          <p:cNvSpPr txBox="1">
            <a:spLocks noChangeArrowheads="1"/>
          </p:cNvSpPr>
          <p:nvPr/>
        </p:nvSpPr>
        <p:spPr bwMode="auto">
          <a:xfrm>
            <a:off x="1905000" y="3897314"/>
            <a:ext cx="1905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t>(Kilogram = </a:t>
            </a:r>
            <a:r>
              <a:rPr lang="en-US" altLang="en-US" sz="1800" u="sng"/>
              <a:t>k</a:t>
            </a:r>
            <a:r>
              <a:rPr lang="en-US" altLang="en-US" sz="1800"/>
              <a:t>g)</a:t>
            </a:r>
          </a:p>
        </p:txBody>
      </p:sp>
      <p:sp>
        <p:nvSpPr>
          <p:cNvPr id="2" name="Slide Number Placeholder 1">
            <a:extLst>
              <a:ext uri="{FF2B5EF4-FFF2-40B4-BE49-F238E27FC236}">
                <a16:creationId xmlns:a16="http://schemas.microsoft.com/office/drawing/2014/main" id="{0C8BEF06-2412-4411-A0FD-D2DAC60B61D5}"/>
              </a:ext>
            </a:extLst>
          </p:cNvPr>
          <p:cNvSpPr>
            <a:spLocks noGrp="1"/>
          </p:cNvSpPr>
          <p:nvPr>
            <p:ph type="sldNum" sz="quarter" idx="12"/>
          </p:nvPr>
        </p:nvSpPr>
        <p:spPr/>
        <p:txBody>
          <a:bodyPr/>
          <a:lstStyle/>
          <a:p>
            <a:fld id="{EA603CE1-D458-4A77-81CD-5945798DDABC}" type="slidenum">
              <a:rPr lang="en-US" smtClean="0"/>
              <a:t>2</a:t>
            </a:fld>
            <a:endParaRPr lang="en-US"/>
          </a:p>
        </p:txBody>
      </p:sp>
    </p:spTree>
    <p:extLst>
      <p:ext uri="{BB962C8B-B14F-4D97-AF65-F5344CB8AC3E}">
        <p14:creationId xmlns:p14="http://schemas.microsoft.com/office/powerpoint/2010/main" val="2652418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56C13E9-6F23-4CFC-856C-9E5D7D8B2F68}"/>
              </a:ext>
            </a:extLst>
          </p:cNvPr>
          <p:cNvSpPr>
            <a:spLocks noGrp="1"/>
          </p:cNvSpPr>
          <p:nvPr>
            <p:ph type="title" idx="4294967295"/>
          </p:nvPr>
        </p:nvSpPr>
        <p:spPr>
          <a:xfrm>
            <a:off x="2057400" y="189561"/>
            <a:ext cx="8229600" cy="639762"/>
          </a:xfrm>
        </p:spPr>
        <p:txBody>
          <a:bodyPr/>
          <a:lstStyle/>
          <a:p>
            <a:pPr algn="ctr"/>
            <a:r>
              <a:rPr lang="en-US" altLang="en-US" sz="3200" b="1" dirty="0">
                <a:solidFill>
                  <a:srgbClr val="FF0000"/>
                </a:solidFill>
              </a:rPr>
              <a:t>Conversion Factors</a:t>
            </a:r>
          </a:p>
        </p:txBody>
      </p:sp>
      <p:sp>
        <p:nvSpPr>
          <p:cNvPr id="9220" name="TextBox 4">
            <a:extLst>
              <a:ext uri="{FF2B5EF4-FFF2-40B4-BE49-F238E27FC236}">
                <a16:creationId xmlns:a16="http://schemas.microsoft.com/office/drawing/2014/main" id="{F803E500-7C12-424C-B2AD-6213385CCB46}"/>
              </a:ext>
            </a:extLst>
          </p:cNvPr>
          <p:cNvSpPr txBox="1">
            <a:spLocks noChangeArrowheads="1"/>
          </p:cNvSpPr>
          <p:nvPr/>
        </p:nvSpPr>
        <p:spPr bwMode="auto">
          <a:xfrm>
            <a:off x="838200" y="1022110"/>
            <a:ext cx="10688781"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t>Unit conversion is common place in the fields of engineering and science.  If conversions are not done properly disaster can result.  As an example, NASA engineers once failed to convert “yards” to “meters” when calculating trajectory corrections during a past Mars mission and the probe ended up flying too close to the atmosphere and burned up. </a:t>
            </a:r>
          </a:p>
          <a:p>
            <a:pPr eaLnBrk="1" hangingPunct="1">
              <a:spcBef>
                <a:spcPct val="0"/>
              </a:spcBef>
              <a:buFontTx/>
              <a:buNone/>
            </a:pPr>
            <a:endParaRPr lang="en-US" altLang="en-US" sz="2000" dirty="0"/>
          </a:p>
          <a:p>
            <a:pPr eaLnBrk="1" hangingPunct="1">
              <a:spcBef>
                <a:spcPct val="0"/>
              </a:spcBef>
              <a:buFontTx/>
              <a:buNone/>
            </a:pPr>
            <a:r>
              <a:rPr lang="en-US" altLang="en-US" sz="2000" b="1" dirty="0"/>
              <a:t>Here are some basics:</a:t>
            </a:r>
          </a:p>
          <a:p>
            <a:pPr eaLnBrk="1" hangingPunct="1">
              <a:spcBef>
                <a:spcPct val="0"/>
              </a:spcBef>
              <a:buFontTx/>
              <a:buNone/>
            </a:pPr>
            <a:endParaRPr lang="en-US" altLang="en-US" sz="2000" dirty="0"/>
          </a:p>
          <a:p>
            <a:pPr eaLnBrk="1" hangingPunct="1">
              <a:spcBef>
                <a:spcPct val="0"/>
              </a:spcBef>
              <a:buFontTx/>
              <a:buNone/>
            </a:pPr>
            <a:r>
              <a:rPr lang="en-US" altLang="en-US" sz="2000" dirty="0"/>
              <a:t>1 meter = 1.094 Yards</a:t>
            </a:r>
          </a:p>
          <a:p>
            <a:pPr eaLnBrk="1" hangingPunct="1">
              <a:spcBef>
                <a:spcPct val="0"/>
              </a:spcBef>
              <a:buFontTx/>
              <a:buNone/>
            </a:pPr>
            <a:r>
              <a:rPr lang="en-US" altLang="en-US" sz="2000" dirty="0"/>
              <a:t>1 inch = 2.54 centimeters</a:t>
            </a:r>
          </a:p>
          <a:p>
            <a:pPr eaLnBrk="1" hangingPunct="1">
              <a:spcBef>
                <a:spcPct val="0"/>
              </a:spcBef>
              <a:buFontTx/>
              <a:buNone/>
            </a:pPr>
            <a:endParaRPr lang="en-US" altLang="en-US" sz="2000" dirty="0"/>
          </a:p>
          <a:p>
            <a:pPr eaLnBrk="1" hangingPunct="1">
              <a:spcBef>
                <a:spcPct val="0"/>
              </a:spcBef>
              <a:buFontTx/>
              <a:buNone/>
            </a:pPr>
            <a:r>
              <a:rPr lang="en-US" altLang="en-US" sz="2000" dirty="0"/>
              <a:t>1 pound = 16 ounces</a:t>
            </a:r>
          </a:p>
          <a:p>
            <a:pPr eaLnBrk="1" hangingPunct="1">
              <a:spcBef>
                <a:spcPct val="0"/>
              </a:spcBef>
              <a:buFontTx/>
              <a:buNone/>
            </a:pPr>
            <a:r>
              <a:rPr lang="en-US" altLang="en-US" sz="2000" dirty="0"/>
              <a:t>1 pound = 453.6 grams</a:t>
            </a:r>
          </a:p>
          <a:p>
            <a:pPr eaLnBrk="1" hangingPunct="1">
              <a:spcBef>
                <a:spcPct val="0"/>
              </a:spcBef>
              <a:buFontTx/>
              <a:buNone/>
            </a:pPr>
            <a:r>
              <a:rPr lang="en-US" altLang="en-US" sz="2000" dirty="0"/>
              <a:t>1 kilogram = 2.205 pounds</a:t>
            </a:r>
          </a:p>
          <a:p>
            <a:pPr eaLnBrk="1" hangingPunct="1">
              <a:spcBef>
                <a:spcPct val="0"/>
              </a:spcBef>
              <a:buFontTx/>
              <a:buNone/>
            </a:pPr>
            <a:endParaRPr lang="en-US" altLang="en-US" sz="2000" dirty="0"/>
          </a:p>
          <a:p>
            <a:pPr eaLnBrk="1" hangingPunct="1">
              <a:spcBef>
                <a:spcPct val="0"/>
              </a:spcBef>
              <a:buFontTx/>
              <a:buNone/>
            </a:pPr>
            <a:r>
              <a:rPr lang="en-US" altLang="en-US" sz="2000" dirty="0"/>
              <a:t>1 liter = 1.06 quarts  (Quarts are an English Unit volume)</a:t>
            </a:r>
          </a:p>
          <a:p>
            <a:pPr eaLnBrk="1" hangingPunct="1">
              <a:spcBef>
                <a:spcPct val="0"/>
              </a:spcBef>
              <a:buFontTx/>
              <a:buNone/>
            </a:pPr>
            <a:r>
              <a:rPr lang="en-US" altLang="en-US" sz="2000" dirty="0"/>
              <a:t>1 cubic foot = 28.32 liters   (Cubic Feet (Ft</a:t>
            </a:r>
            <a:r>
              <a:rPr lang="en-US" altLang="en-US" sz="2000" baseline="30000" dirty="0"/>
              <a:t>3</a:t>
            </a:r>
            <a:r>
              <a:rPr lang="en-US" altLang="en-US" sz="2000" dirty="0"/>
              <a:t>) is volume, and SI volume is in “liters”)</a:t>
            </a:r>
          </a:p>
          <a:p>
            <a:pPr eaLnBrk="1" hangingPunct="1">
              <a:spcBef>
                <a:spcPct val="0"/>
              </a:spcBef>
              <a:buFontTx/>
              <a:buNone/>
            </a:pPr>
            <a:endParaRPr lang="en-US" altLang="en-US" sz="2000" dirty="0"/>
          </a:p>
        </p:txBody>
      </p:sp>
      <p:sp>
        <p:nvSpPr>
          <p:cNvPr id="2" name="Slide Number Placeholder 1">
            <a:extLst>
              <a:ext uri="{FF2B5EF4-FFF2-40B4-BE49-F238E27FC236}">
                <a16:creationId xmlns:a16="http://schemas.microsoft.com/office/drawing/2014/main" id="{86FF16E5-035D-4D2E-9669-57701291AB98}"/>
              </a:ext>
            </a:extLst>
          </p:cNvPr>
          <p:cNvSpPr>
            <a:spLocks noGrp="1"/>
          </p:cNvSpPr>
          <p:nvPr>
            <p:ph type="sldNum" sz="quarter" idx="12"/>
          </p:nvPr>
        </p:nvSpPr>
        <p:spPr/>
        <p:txBody>
          <a:bodyPr/>
          <a:lstStyle/>
          <a:p>
            <a:fld id="{EA603CE1-D458-4A77-81CD-5945798DDABC}" type="slidenum">
              <a:rPr lang="en-US" smtClean="0"/>
              <a:t>3</a:t>
            </a:fld>
            <a:endParaRPr lang="en-US"/>
          </a:p>
        </p:txBody>
      </p:sp>
    </p:spTree>
    <p:extLst>
      <p:ext uri="{BB962C8B-B14F-4D97-AF65-F5344CB8AC3E}">
        <p14:creationId xmlns:p14="http://schemas.microsoft.com/office/powerpoint/2010/main" val="157295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7EDADCF-3FB4-4583-8B31-9479FC7A135E}"/>
              </a:ext>
            </a:extLst>
          </p:cNvPr>
          <p:cNvGrpSpPr/>
          <p:nvPr/>
        </p:nvGrpSpPr>
        <p:grpSpPr>
          <a:xfrm>
            <a:off x="5276410" y="3116072"/>
            <a:ext cx="6077389" cy="1938992"/>
            <a:chOff x="5376410" y="3116072"/>
            <a:chExt cx="4754003" cy="1938992"/>
          </a:xfrm>
        </p:grpSpPr>
        <p:cxnSp>
          <p:nvCxnSpPr>
            <p:cNvPr id="8" name="Straight Arrow Connector 7">
              <a:extLst>
                <a:ext uri="{FF2B5EF4-FFF2-40B4-BE49-F238E27FC236}">
                  <a16:creationId xmlns:a16="http://schemas.microsoft.com/office/drawing/2014/main" id="{6A74E301-8AC4-470A-804A-A77158E12A85}"/>
                </a:ext>
              </a:extLst>
            </p:cNvPr>
            <p:cNvCxnSpPr>
              <a:cxnSpLocks/>
            </p:cNvCxnSpPr>
            <p:nvPr/>
          </p:nvCxnSpPr>
          <p:spPr>
            <a:xfrm flipV="1">
              <a:off x="5376410" y="3920836"/>
              <a:ext cx="721753"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3">
              <a:extLst>
                <a:ext uri="{FF2B5EF4-FFF2-40B4-BE49-F238E27FC236}">
                  <a16:creationId xmlns:a16="http://schemas.microsoft.com/office/drawing/2014/main" id="{4B23E5D4-2615-46E0-9084-0D00F3092C4E}"/>
                </a:ext>
              </a:extLst>
            </p:cNvPr>
            <p:cNvSpPr txBox="1">
              <a:spLocks noChangeArrowheads="1"/>
            </p:cNvSpPr>
            <p:nvPr/>
          </p:nvSpPr>
          <p:spPr bwMode="auto">
            <a:xfrm>
              <a:off x="6098163" y="3116072"/>
              <a:ext cx="40322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dirty="0"/>
                <a:t>How many miles is equal to 12 kilometers?</a:t>
              </a:r>
            </a:p>
            <a:p>
              <a:pPr eaLnBrk="1" hangingPunct="1">
                <a:spcBef>
                  <a:spcPct val="0"/>
                </a:spcBef>
                <a:buFontTx/>
                <a:buNone/>
              </a:pPr>
              <a:endParaRPr lang="en-US" altLang="en-US" sz="2000" b="1" dirty="0"/>
            </a:p>
            <a:p>
              <a:pPr eaLnBrk="1" hangingPunct="1">
                <a:spcBef>
                  <a:spcPct val="0"/>
                </a:spcBef>
                <a:buFontTx/>
                <a:buNone/>
              </a:pPr>
              <a:r>
                <a:rPr lang="en-US" altLang="en-US" sz="2000" dirty="0"/>
                <a:t>Miles   =   12 Kilometers   x    0.6214 mile/km</a:t>
              </a:r>
            </a:p>
            <a:p>
              <a:pPr eaLnBrk="1" hangingPunct="1">
                <a:spcBef>
                  <a:spcPct val="0"/>
                </a:spcBef>
                <a:buFontTx/>
                <a:buNone/>
              </a:pPr>
              <a:r>
                <a:rPr lang="en-US" altLang="en-US" sz="2000" dirty="0"/>
                <a:t>             =   7.45 miles</a:t>
              </a:r>
            </a:p>
          </p:txBody>
        </p:sp>
      </p:grpSp>
      <p:grpSp>
        <p:nvGrpSpPr>
          <p:cNvPr id="2" name="Group 1">
            <a:extLst>
              <a:ext uri="{FF2B5EF4-FFF2-40B4-BE49-F238E27FC236}">
                <a16:creationId xmlns:a16="http://schemas.microsoft.com/office/drawing/2014/main" id="{13878045-3D8F-4ABA-A979-C05C69B00B42}"/>
              </a:ext>
            </a:extLst>
          </p:cNvPr>
          <p:cNvGrpSpPr/>
          <p:nvPr/>
        </p:nvGrpSpPr>
        <p:grpSpPr>
          <a:xfrm>
            <a:off x="4253345" y="1528764"/>
            <a:ext cx="6816437" cy="2039003"/>
            <a:chOff x="4335534" y="1528764"/>
            <a:chExt cx="5792716" cy="2039003"/>
          </a:xfrm>
        </p:grpSpPr>
        <p:sp>
          <p:nvSpPr>
            <p:cNvPr id="10244" name="TextBox 3">
              <a:extLst>
                <a:ext uri="{FF2B5EF4-FFF2-40B4-BE49-F238E27FC236}">
                  <a16:creationId xmlns:a16="http://schemas.microsoft.com/office/drawing/2014/main" id="{4A44190A-0C45-4749-B1C9-F37CCE9B49DD}"/>
                </a:ext>
              </a:extLst>
            </p:cNvPr>
            <p:cNvSpPr txBox="1">
              <a:spLocks noChangeArrowheads="1"/>
            </p:cNvSpPr>
            <p:nvPr/>
          </p:nvSpPr>
          <p:spPr bwMode="auto">
            <a:xfrm>
              <a:off x="6096000" y="1628775"/>
              <a:ext cx="403225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b="1" dirty="0"/>
                <a:t>How many ounces in 3 Pounds?</a:t>
              </a:r>
            </a:p>
            <a:p>
              <a:pPr eaLnBrk="1" hangingPunct="1">
                <a:spcBef>
                  <a:spcPct val="0"/>
                </a:spcBef>
                <a:buFontTx/>
                <a:buNone/>
              </a:pPr>
              <a:endParaRPr lang="en-US" altLang="en-US" sz="2000" dirty="0"/>
            </a:p>
            <a:p>
              <a:pPr eaLnBrk="1" hangingPunct="1">
                <a:spcBef>
                  <a:spcPct val="0"/>
                </a:spcBef>
                <a:buFontTx/>
                <a:buNone/>
              </a:pPr>
              <a:r>
                <a:rPr lang="en-US" altLang="en-US" sz="2000" dirty="0"/>
                <a:t>Ounce   =    3 Pounds   x    16 Oz / Pounds</a:t>
              </a:r>
            </a:p>
            <a:p>
              <a:pPr eaLnBrk="1" hangingPunct="1">
                <a:spcBef>
                  <a:spcPct val="0"/>
                </a:spcBef>
                <a:buFontTx/>
                <a:buNone/>
              </a:pPr>
              <a:r>
                <a:rPr lang="en-US" altLang="en-US" sz="2000" dirty="0"/>
                <a:t>               =   48 oz</a:t>
              </a:r>
            </a:p>
            <a:p>
              <a:pPr eaLnBrk="1" hangingPunct="1">
                <a:spcBef>
                  <a:spcPct val="0"/>
                </a:spcBef>
                <a:buFontTx/>
                <a:buNone/>
              </a:pPr>
              <a:endParaRPr lang="en-US" altLang="en-US" sz="2000" dirty="0"/>
            </a:p>
          </p:txBody>
        </p:sp>
        <p:cxnSp>
          <p:nvCxnSpPr>
            <p:cNvPr id="6" name="Straight Arrow Connector 5">
              <a:extLst>
                <a:ext uri="{FF2B5EF4-FFF2-40B4-BE49-F238E27FC236}">
                  <a16:creationId xmlns:a16="http://schemas.microsoft.com/office/drawing/2014/main" id="{34FD63DB-255B-46BF-B5BE-AC79166F3F02}"/>
                </a:ext>
              </a:extLst>
            </p:cNvPr>
            <p:cNvCxnSpPr>
              <a:cxnSpLocks/>
            </p:cNvCxnSpPr>
            <p:nvPr/>
          </p:nvCxnSpPr>
          <p:spPr>
            <a:xfrm>
              <a:off x="4335534" y="1528764"/>
              <a:ext cx="1760466" cy="9096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0243" name="TextBox 2">
            <a:extLst>
              <a:ext uri="{FF2B5EF4-FFF2-40B4-BE49-F238E27FC236}">
                <a16:creationId xmlns:a16="http://schemas.microsoft.com/office/drawing/2014/main" id="{A48EF37C-97BA-4805-94DC-30CE6DDAF616}"/>
              </a:ext>
            </a:extLst>
          </p:cNvPr>
          <p:cNvSpPr txBox="1">
            <a:spLocks noChangeArrowheads="1"/>
          </p:cNvSpPr>
          <p:nvPr/>
        </p:nvSpPr>
        <p:spPr bwMode="auto">
          <a:xfrm>
            <a:off x="1494985" y="1268414"/>
            <a:ext cx="37814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dirty="0"/>
              <a:t>1 pound      =  16 ounces</a:t>
            </a:r>
          </a:p>
          <a:p>
            <a:pPr eaLnBrk="1" hangingPunct="1">
              <a:spcBef>
                <a:spcPct val="0"/>
              </a:spcBef>
              <a:buFontTx/>
              <a:buNone/>
            </a:pPr>
            <a:r>
              <a:rPr lang="en-US" altLang="en-US" sz="2000" dirty="0"/>
              <a:t>1 pound      =  453.6 grams</a:t>
            </a:r>
          </a:p>
          <a:p>
            <a:pPr eaLnBrk="1" hangingPunct="1">
              <a:spcBef>
                <a:spcPct val="0"/>
              </a:spcBef>
              <a:buFontTx/>
              <a:buNone/>
            </a:pPr>
            <a:r>
              <a:rPr lang="en-US" altLang="en-US" sz="2000" dirty="0"/>
              <a:t>1 Kilogram  =  2.205 Pounds</a:t>
            </a:r>
          </a:p>
          <a:p>
            <a:pPr eaLnBrk="1" hangingPunct="1">
              <a:spcBef>
                <a:spcPct val="0"/>
              </a:spcBef>
              <a:buFontTx/>
              <a:buNone/>
            </a:pPr>
            <a:endParaRPr lang="en-US" altLang="en-US" sz="2000" dirty="0"/>
          </a:p>
          <a:p>
            <a:pPr eaLnBrk="1" hangingPunct="1">
              <a:spcBef>
                <a:spcPct val="0"/>
              </a:spcBef>
              <a:buFontTx/>
              <a:buNone/>
            </a:pPr>
            <a:r>
              <a:rPr lang="en-US" altLang="en-US" sz="2000" dirty="0"/>
              <a:t>1 Meter                   =   1.094 Yards</a:t>
            </a:r>
          </a:p>
          <a:p>
            <a:pPr eaLnBrk="1" hangingPunct="1">
              <a:spcBef>
                <a:spcPct val="0"/>
              </a:spcBef>
              <a:buFontTx/>
              <a:buNone/>
            </a:pPr>
            <a:r>
              <a:rPr lang="en-US" altLang="en-US" sz="2000" dirty="0"/>
              <a:t>1 Meter                   =   39.37  inches</a:t>
            </a:r>
          </a:p>
          <a:p>
            <a:pPr eaLnBrk="1" hangingPunct="1">
              <a:spcBef>
                <a:spcPct val="0"/>
              </a:spcBef>
              <a:buFontTx/>
              <a:buNone/>
            </a:pPr>
            <a:r>
              <a:rPr lang="en-US" altLang="en-US" sz="2000" dirty="0"/>
              <a:t>1,000 Millimeters  =   1 Meter</a:t>
            </a:r>
          </a:p>
          <a:p>
            <a:pPr eaLnBrk="1" hangingPunct="1">
              <a:spcBef>
                <a:spcPct val="0"/>
              </a:spcBef>
              <a:buFontTx/>
              <a:buNone/>
            </a:pPr>
            <a:r>
              <a:rPr lang="en-US" altLang="en-US" sz="2000" dirty="0"/>
              <a:t>1,000 Meters          =  1 Kilometer</a:t>
            </a:r>
          </a:p>
          <a:p>
            <a:pPr eaLnBrk="1" hangingPunct="1">
              <a:spcBef>
                <a:spcPct val="0"/>
              </a:spcBef>
              <a:buFontTx/>
              <a:buNone/>
            </a:pPr>
            <a:r>
              <a:rPr lang="en-US" altLang="en-US" sz="2000" dirty="0"/>
              <a:t>1 Kilometer             =   0.6214 Miles</a:t>
            </a:r>
          </a:p>
          <a:p>
            <a:pPr eaLnBrk="1" hangingPunct="1">
              <a:spcBef>
                <a:spcPct val="0"/>
              </a:spcBef>
              <a:buFontTx/>
              <a:buNone/>
            </a:pPr>
            <a:endParaRPr lang="en-US" altLang="en-US" sz="2000" dirty="0"/>
          </a:p>
          <a:p>
            <a:pPr eaLnBrk="1" hangingPunct="1">
              <a:spcBef>
                <a:spcPct val="0"/>
              </a:spcBef>
              <a:buFontTx/>
              <a:buNone/>
            </a:pPr>
            <a:r>
              <a:rPr lang="en-US" altLang="en-US" sz="2000" dirty="0"/>
              <a:t>1 Meter</a:t>
            </a:r>
            <a:r>
              <a:rPr lang="en-US" altLang="en-US" sz="2000" baseline="30000" dirty="0"/>
              <a:t>3</a:t>
            </a:r>
            <a:r>
              <a:rPr lang="en-US" altLang="en-US" sz="2000" dirty="0"/>
              <a:t>     = 35.31  Ft</a:t>
            </a:r>
            <a:r>
              <a:rPr lang="en-US" altLang="en-US" sz="2000" baseline="30000" dirty="0"/>
              <a:t>3</a:t>
            </a:r>
          </a:p>
          <a:p>
            <a:pPr eaLnBrk="1" hangingPunct="1">
              <a:spcBef>
                <a:spcPct val="0"/>
              </a:spcBef>
              <a:buFontTx/>
              <a:buNone/>
            </a:pPr>
            <a:r>
              <a:rPr lang="en-US" altLang="en-US" sz="2000" dirty="0"/>
              <a:t>1 Meter</a:t>
            </a:r>
            <a:r>
              <a:rPr lang="en-US" altLang="en-US" sz="2000" baseline="30000" dirty="0"/>
              <a:t>3</a:t>
            </a:r>
            <a:r>
              <a:rPr lang="en-US" altLang="en-US" sz="2000" dirty="0"/>
              <a:t>     = 1,000 Liters</a:t>
            </a:r>
          </a:p>
          <a:p>
            <a:pPr eaLnBrk="1" hangingPunct="1">
              <a:spcBef>
                <a:spcPct val="0"/>
              </a:spcBef>
              <a:buFontTx/>
              <a:buNone/>
            </a:pPr>
            <a:r>
              <a:rPr lang="en-US" altLang="en-US" sz="2000" dirty="0"/>
              <a:t>1 Liter          =  0.2642 Gallon</a:t>
            </a:r>
          </a:p>
          <a:p>
            <a:pPr eaLnBrk="1" hangingPunct="1">
              <a:spcBef>
                <a:spcPct val="0"/>
              </a:spcBef>
              <a:buFontTx/>
              <a:buNone/>
            </a:pPr>
            <a:endParaRPr lang="en-US" altLang="en-US" sz="2000" dirty="0"/>
          </a:p>
        </p:txBody>
      </p:sp>
      <p:grpSp>
        <p:nvGrpSpPr>
          <p:cNvPr id="4" name="Group 3">
            <a:extLst>
              <a:ext uri="{FF2B5EF4-FFF2-40B4-BE49-F238E27FC236}">
                <a16:creationId xmlns:a16="http://schemas.microsoft.com/office/drawing/2014/main" id="{ECD48F31-CE8F-4C50-A62A-DFA9296ADD63}"/>
              </a:ext>
            </a:extLst>
          </p:cNvPr>
          <p:cNvGrpSpPr/>
          <p:nvPr/>
        </p:nvGrpSpPr>
        <p:grpSpPr>
          <a:xfrm>
            <a:off x="7926683" y="2265511"/>
            <a:ext cx="2547353" cy="409347"/>
            <a:chOff x="7427913" y="2168526"/>
            <a:chExt cx="1944687" cy="252413"/>
          </a:xfrm>
        </p:grpSpPr>
        <p:cxnSp>
          <p:nvCxnSpPr>
            <p:cNvPr id="10" name="Straight Connector 9">
              <a:extLst>
                <a:ext uri="{FF2B5EF4-FFF2-40B4-BE49-F238E27FC236}">
                  <a16:creationId xmlns:a16="http://schemas.microsoft.com/office/drawing/2014/main" id="{817A2588-AAF6-40E7-8D9F-090F85A15BBE}"/>
                </a:ext>
              </a:extLst>
            </p:cNvPr>
            <p:cNvCxnSpPr/>
            <p:nvPr/>
          </p:nvCxnSpPr>
          <p:spPr>
            <a:xfrm>
              <a:off x="7427913" y="2168526"/>
              <a:ext cx="360362" cy="25241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30BB889-9E98-4F89-81B9-0BAC7188F178}"/>
                </a:ext>
              </a:extLst>
            </p:cNvPr>
            <p:cNvCxnSpPr/>
            <p:nvPr/>
          </p:nvCxnSpPr>
          <p:spPr>
            <a:xfrm>
              <a:off x="9012238" y="2168526"/>
              <a:ext cx="360362" cy="25241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3DF080AD-DCC8-4B59-AC87-FF6365A3BFE9}"/>
              </a:ext>
            </a:extLst>
          </p:cNvPr>
          <p:cNvGrpSpPr/>
          <p:nvPr/>
        </p:nvGrpSpPr>
        <p:grpSpPr>
          <a:xfrm>
            <a:off x="7954398" y="3756275"/>
            <a:ext cx="2977471" cy="340750"/>
            <a:chOff x="7500939" y="3627439"/>
            <a:chExt cx="2284338" cy="250825"/>
          </a:xfrm>
        </p:grpSpPr>
        <p:cxnSp>
          <p:nvCxnSpPr>
            <p:cNvPr id="12" name="Straight Connector 11">
              <a:extLst>
                <a:ext uri="{FF2B5EF4-FFF2-40B4-BE49-F238E27FC236}">
                  <a16:creationId xmlns:a16="http://schemas.microsoft.com/office/drawing/2014/main" id="{55DE9EAF-8786-4385-8338-65E0681E5FDB}"/>
                </a:ext>
              </a:extLst>
            </p:cNvPr>
            <p:cNvCxnSpPr/>
            <p:nvPr/>
          </p:nvCxnSpPr>
          <p:spPr>
            <a:xfrm>
              <a:off x="7500939" y="3627439"/>
              <a:ext cx="358775" cy="2508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71A126E-0673-4079-924B-B9E2425CC0A2}"/>
                </a:ext>
              </a:extLst>
            </p:cNvPr>
            <p:cNvCxnSpPr/>
            <p:nvPr/>
          </p:nvCxnSpPr>
          <p:spPr>
            <a:xfrm>
              <a:off x="9424915" y="3627439"/>
              <a:ext cx="360362" cy="2508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4" name="Title 1">
            <a:extLst>
              <a:ext uri="{FF2B5EF4-FFF2-40B4-BE49-F238E27FC236}">
                <a16:creationId xmlns:a16="http://schemas.microsoft.com/office/drawing/2014/main" id="{8E2FA96A-2310-49EC-8A21-5340F0812BD4}"/>
              </a:ext>
            </a:extLst>
          </p:cNvPr>
          <p:cNvSpPr txBox="1">
            <a:spLocks/>
          </p:cNvSpPr>
          <p:nvPr/>
        </p:nvSpPr>
        <p:spPr>
          <a:xfrm>
            <a:off x="2057400" y="189561"/>
            <a:ext cx="8229600" cy="6397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a:solidFill>
                  <a:srgbClr val="FF0000"/>
                </a:solidFill>
              </a:rPr>
              <a:t>More Conversion Factors</a:t>
            </a:r>
          </a:p>
        </p:txBody>
      </p:sp>
      <p:sp>
        <p:nvSpPr>
          <p:cNvPr id="7" name="Slide Number Placeholder 6">
            <a:extLst>
              <a:ext uri="{FF2B5EF4-FFF2-40B4-BE49-F238E27FC236}">
                <a16:creationId xmlns:a16="http://schemas.microsoft.com/office/drawing/2014/main" id="{630B7D94-D01D-4220-B1B6-90F2BB7D2F0D}"/>
              </a:ext>
            </a:extLst>
          </p:cNvPr>
          <p:cNvSpPr>
            <a:spLocks noGrp="1"/>
          </p:cNvSpPr>
          <p:nvPr>
            <p:ph type="sldNum" sz="quarter" idx="12"/>
          </p:nvPr>
        </p:nvSpPr>
        <p:spPr/>
        <p:txBody>
          <a:bodyPr/>
          <a:lstStyle/>
          <a:p>
            <a:fld id="{EA603CE1-D458-4A77-81CD-5945798DDABC}" type="slidenum">
              <a:rPr lang="en-US" smtClean="0"/>
              <a:t>4</a:t>
            </a:fld>
            <a:endParaRPr lang="en-US"/>
          </a:p>
        </p:txBody>
      </p:sp>
    </p:spTree>
    <p:extLst>
      <p:ext uri="{BB962C8B-B14F-4D97-AF65-F5344CB8AC3E}">
        <p14:creationId xmlns:p14="http://schemas.microsoft.com/office/powerpoint/2010/main" val="303614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16E73C71-DE22-4697-8734-76F6F7184C6C}"/>
              </a:ext>
            </a:extLst>
          </p:cNvPr>
          <p:cNvSpPr txBox="1">
            <a:spLocks noChangeArrowheads="1"/>
          </p:cNvSpPr>
          <p:nvPr/>
        </p:nvSpPr>
        <p:spPr bwMode="auto">
          <a:xfrm>
            <a:off x="838200" y="1001038"/>
            <a:ext cx="10827327"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dirty="0">
                <a:latin typeface="Arial" panose="020B0604020202020204" pitchFamily="34" charset="0"/>
              </a:rPr>
              <a:t>In engineering and science, having to deal with mixed units is very common.  For example, you may need to calculate the thrust-to-weight ratio of a fighter jet, but you may have the thrust in Newtons and the Mass of the airplane in Kg.  In this case you would need to convert the airplane mass in to a weight.  If you don’t, you will get a weird ratio that wont make sense to other engineers…</a:t>
            </a:r>
          </a:p>
          <a:p>
            <a:pPr eaLnBrk="1" hangingPunct="1">
              <a:spcBef>
                <a:spcPct val="50000"/>
              </a:spcBef>
              <a:buFontTx/>
              <a:buNone/>
            </a:pPr>
            <a:endParaRPr lang="en-US" altLang="en-US" sz="1000" dirty="0">
              <a:latin typeface="Arial" panose="020B0604020202020204" pitchFamily="34" charset="0"/>
            </a:endParaRPr>
          </a:p>
          <a:p>
            <a:pPr eaLnBrk="1" hangingPunct="1">
              <a:spcBef>
                <a:spcPct val="50000"/>
              </a:spcBef>
              <a:buFontTx/>
              <a:buNone/>
            </a:pPr>
            <a:r>
              <a:rPr lang="en-US" altLang="en-US" sz="2000" b="1" dirty="0">
                <a:latin typeface="Arial" panose="020B0604020202020204" pitchFamily="34" charset="0"/>
              </a:rPr>
              <a:t>Some good rules to follow:</a:t>
            </a:r>
          </a:p>
          <a:p>
            <a:pPr marL="285750" indent="-285750" eaLnBrk="1" hangingPunct="1">
              <a:spcBef>
                <a:spcPct val="50000"/>
              </a:spcBef>
            </a:pPr>
            <a:r>
              <a:rPr lang="en-US" altLang="en-US" sz="2000" dirty="0">
                <a:latin typeface="Arial" panose="020B0604020202020204" pitchFamily="34" charset="0"/>
              </a:rPr>
              <a:t>Always include units then writing out your equations</a:t>
            </a:r>
          </a:p>
          <a:p>
            <a:pPr marL="285750" indent="-285750" eaLnBrk="1" hangingPunct="1">
              <a:spcBef>
                <a:spcPct val="50000"/>
              </a:spcBef>
            </a:pPr>
            <a:r>
              <a:rPr lang="en-US" altLang="en-US" sz="2000" dirty="0">
                <a:latin typeface="Arial" panose="020B0604020202020204" pitchFamily="34" charset="0"/>
              </a:rPr>
              <a:t>Always write out your unit conversion equations when working out the solution to a complex problem.  This will help you check your work.  Remember, paper is cheap and it’s OK to use three pages of paper to solve a complex problem in a clear manner.</a:t>
            </a:r>
          </a:p>
          <a:p>
            <a:pPr marL="285750" indent="-285750">
              <a:spcBef>
                <a:spcPct val="50000"/>
              </a:spcBef>
            </a:pPr>
            <a:r>
              <a:rPr lang="en-US" altLang="en-US" sz="2000" dirty="0">
                <a:latin typeface="Arial" panose="020B0604020202020204" pitchFamily="34" charset="0"/>
              </a:rPr>
              <a:t>Always run through the exercise of Unit Analysis to make sure your units work out properly</a:t>
            </a:r>
          </a:p>
          <a:p>
            <a:pPr marL="285750" indent="-285750" eaLnBrk="1" hangingPunct="1">
              <a:spcBef>
                <a:spcPct val="50000"/>
              </a:spcBef>
            </a:pPr>
            <a:r>
              <a:rPr lang="en-US" altLang="en-US" sz="2000" dirty="0">
                <a:latin typeface="Arial" panose="020B0604020202020204" pitchFamily="34" charset="0"/>
              </a:rPr>
              <a:t>Actually cross out units while you are working out the math.  This help you make sure you haven’t overlooking anything.</a:t>
            </a:r>
          </a:p>
          <a:p>
            <a:pPr eaLnBrk="1" hangingPunct="1">
              <a:spcBef>
                <a:spcPct val="50000"/>
              </a:spcBef>
              <a:buFontTx/>
              <a:buNone/>
            </a:pPr>
            <a:endParaRPr lang="en-US" altLang="en-US" sz="1800" dirty="0">
              <a:latin typeface="Arial" panose="020B0604020202020204" pitchFamily="34" charset="0"/>
            </a:endParaRPr>
          </a:p>
        </p:txBody>
      </p:sp>
      <p:sp>
        <p:nvSpPr>
          <p:cNvPr id="11267" name="Title 1">
            <a:extLst>
              <a:ext uri="{FF2B5EF4-FFF2-40B4-BE49-F238E27FC236}">
                <a16:creationId xmlns:a16="http://schemas.microsoft.com/office/drawing/2014/main" id="{F771BDC1-E387-4CE7-9A9C-A87C79C586B8}"/>
              </a:ext>
            </a:extLst>
          </p:cNvPr>
          <p:cNvSpPr>
            <a:spLocks noGrp="1"/>
          </p:cNvSpPr>
          <p:nvPr>
            <p:ph type="title"/>
          </p:nvPr>
        </p:nvSpPr>
        <p:spPr>
          <a:xfrm>
            <a:off x="1752600" y="159738"/>
            <a:ext cx="8229600" cy="715963"/>
          </a:xfrm>
        </p:spPr>
        <p:txBody>
          <a:bodyPr/>
          <a:lstStyle/>
          <a:p>
            <a:pPr algn="ctr"/>
            <a:r>
              <a:rPr lang="en-US" altLang="en-US" sz="3200" b="1" dirty="0">
                <a:solidFill>
                  <a:srgbClr val="FF0000"/>
                </a:solidFill>
              </a:rPr>
              <a:t>Unit Analysis</a:t>
            </a:r>
          </a:p>
        </p:txBody>
      </p:sp>
      <p:sp>
        <p:nvSpPr>
          <p:cNvPr id="2" name="Slide Number Placeholder 1">
            <a:extLst>
              <a:ext uri="{FF2B5EF4-FFF2-40B4-BE49-F238E27FC236}">
                <a16:creationId xmlns:a16="http://schemas.microsoft.com/office/drawing/2014/main" id="{20ECD93D-7C4D-4422-B62F-98CB300EE5FE}"/>
              </a:ext>
            </a:extLst>
          </p:cNvPr>
          <p:cNvSpPr>
            <a:spLocks noGrp="1"/>
          </p:cNvSpPr>
          <p:nvPr>
            <p:ph type="sldNum" sz="quarter" idx="12"/>
          </p:nvPr>
        </p:nvSpPr>
        <p:spPr/>
        <p:txBody>
          <a:bodyPr/>
          <a:lstStyle/>
          <a:p>
            <a:fld id="{EA603CE1-D458-4A77-81CD-5945798DDABC}" type="slidenum">
              <a:rPr lang="en-US" smtClean="0"/>
              <a:t>5</a:t>
            </a:fld>
            <a:endParaRPr lang="en-US"/>
          </a:p>
        </p:txBody>
      </p:sp>
    </p:spTree>
    <p:extLst>
      <p:ext uri="{BB962C8B-B14F-4D97-AF65-F5344CB8AC3E}">
        <p14:creationId xmlns:p14="http://schemas.microsoft.com/office/powerpoint/2010/main" val="905071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4">
            <a:extLst>
              <a:ext uri="{FF2B5EF4-FFF2-40B4-BE49-F238E27FC236}">
                <a16:creationId xmlns:a16="http://schemas.microsoft.com/office/drawing/2014/main" id="{BC9D96A1-541A-4667-BAD0-3FA4611629F2}"/>
              </a:ext>
            </a:extLst>
          </p:cNvPr>
          <p:cNvSpPr txBox="1">
            <a:spLocks noChangeArrowheads="1"/>
          </p:cNvSpPr>
          <p:nvPr/>
        </p:nvSpPr>
        <p:spPr bwMode="auto">
          <a:xfrm>
            <a:off x="2182090" y="1463395"/>
            <a:ext cx="701732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dirty="0">
                <a:latin typeface="Arial" panose="020B0604020202020204" pitchFamily="34" charset="0"/>
              </a:rPr>
              <a:t>First, you need to know there are </a:t>
            </a:r>
            <a:r>
              <a:rPr lang="en-US" altLang="en-US" sz="2000" u="sng" dirty="0">
                <a:latin typeface="Arial" panose="020B0604020202020204" pitchFamily="34" charset="0"/>
              </a:rPr>
              <a:t>60  seconds  “per”  minute</a:t>
            </a:r>
          </a:p>
          <a:p>
            <a:pPr eaLnBrk="1" hangingPunct="1">
              <a:spcBef>
                <a:spcPct val="50000"/>
              </a:spcBef>
              <a:buFontTx/>
              <a:buNone/>
            </a:pPr>
            <a:endParaRPr lang="en-US" altLang="en-US" sz="2000" dirty="0">
              <a:latin typeface="Arial" panose="020B0604020202020204" pitchFamily="34" charset="0"/>
            </a:endParaRPr>
          </a:p>
          <a:p>
            <a:pPr eaLnBrk="1" hangingPunct="1">
              <a:spcBef>
                <a:spcPct val="50000"/>
              </a:spcBef>
              <a:buFontTx/>
              <a:buNone/>
            </a:pPr>
            <a:r>
              <a:rPr lang="en-US" altLang="en-US" sz="2000" dirty="0">
                <a:latin typeface="Arial" panose="020B0604020202020204" pitchFamily="34" charset="0"/>
              </a:rPr>
              <a:t>                                </a:t>
            </a:r>
            <a:r>
              <a:rPr lang="en-US" altLang="en-US" sz="2000" dirty="0">
                <a:solidFill>
                  <a:srgbClr val="00B050"/>
                </a:solidFill>
                <a:latin typeface="Arial" panose="020B0604020202020204" pitchFamily="34" charset="0"/>
              </a:rPr>
              <a:t>60   Seconds</a:t>
            </a:r>
          </a:p>
          <a:p>
            <a:pPr eaLnBrk="1" hangingPunct="1">
              <a:spcBef>
                <a:spcPct val="50000"/>
              </a:spcBef>
              <a:buFontTx/>
              <a:buNone/>
            </a:pPr>
            <a:r>
              <a:rPr lang="en-US" altLang="en-US" sz="2000" dirty="0">
                <a:latin typeface="Arial" panose="020B0604020202020204" pitchFamily="34" charset="0"/>
              </a:rPr>
              <a:t>                      x       --------------------   =      </a:t>
            </a:r>
            <a:endParaRPr lang="en-US" altLang="en-US" sz="2000" dirty="0">
              <a:solidFill>
                <a:srgbClr val="00B050"/>
              </a:solidFill>
              <a:latin typeface="Arial" panose="020B0604020202020204" pitchFamily="34" charset="0"/>
            </a:endParaRPr>
          </a:p>
          <a:p>
            <a:pPr eaLnBrk="1" hangingPunct="1">
              <a:spcBef>
                <a:spcPct val="50000"/>
              </a:spcBef>
              <a:buFontTx/>
              <a:buNone/>
            </a:pPr>
            <a:r>
              <a:rPr lang="en-US" altLang="en-US" sz="2000" dirty="0">
                <a:latin typeface="Arial" panose="020B0604020202020204" pitchFamily="34" charset="0"/>
              </a:rPr>
              <a:t>                                   </a:t>
            </a:r>
            <a:r>
              <a:rPr lang="en-US" altLang="en-US" sz="2000" dirty="0">
                <a:solidFill>
                  <a:srgbClr val="FF0000"/>
                </a:solidFill>
                <a:latin typeface="Arial" panose="020B0604020202020204" pitchFamily="34" charset="0"/>
              </a:rPr>
              <a:t>Minutes</a:t>
            </a:r>
          </a:p>
        </p:txBody>
      </p:sp>
      <p:sp>
        <p:nvSpPr>
          <p:cNvPr id="12290" name="Text Box 4">
            <a:extLst>
              <a:ext uri="{FF2B5EF4-FFF2-40B4-BE49-F238E27FC236}">
                <a16:creationId xmlns:a16="http://schemas.microsoft.com/office/drawing/2014/main" id="{2B5966E8-AD12-4215-8FDB-797AD7DEA375}"/>
              </a:ext>
            </a:extLst>
          </p:cNvPr>
          <p:cNvSpPr txBox="1">
            <a:spLocks noChangeArrowheads="1"/>
          </p:cNvSpPr>
          <p:nvPr/>
        </p:nvSpPr>
        <p:spPr bwMode="auto">
          <a:xfrm>
            <a:off x="2182091" y="756921"/>
            <a:ext cx="792480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dirty="0">
                <a:latin typeface="Arial" panose="020B0604020202020204" pitchFamily="34" charset="0"/>
              </a:rPr>
              <a:t>Example:   </a:t>
            </a:r>
            <a:r>
              <a:rPr lang="en-US" altLang="en-US" sz="2000" b="1" u="sng" dirty="0">
                <a:latin typeface="Arial" panose="020B0604020202020204" pitchFamily="34" charset="0"/>
              </a:rPr>
              <a:t>Convert</a:t>
            </a:r>
            <a:r>
              <a:rPr lang="en-US" altLang="en-US" sz="2000" b="1" dirty="0">
                <a:latin typeface="Arial" panose="020B0604020202020204" pitchFamily="34" charset="0"/>
              </a:rPr>
              <a:t>   3 MINUTES    to    SECONDS</a:t>
            </a:r>
          </a:p>
          <a:p>
            <a:pPr eaLnBrk="1" hangingPunct="1">
              <a:spcBef>
                <a:spcPct val="50000"/>
              </a:spcBef>
              <a:buFontTx/>
              <a:buNone/>
            </a:pPr>
            <a:r>
              <a:rPr lang="en-US" altLang="en-US" sz="2000" dirty="0">
                <a:latin typeface="Arial" panose="020B0604020202020204" pitchFamily="34" charset="0"/>
              </a:rPr>
              <a:t> </a:t>
            </a:r>
          </a:p>
        </p:txBody>
      </p:sp>
      <p:grpSp>
        <p:nvGrpSpPr>
          <p:cNvPr id="3" name="Group 2">
            <a:extLst>
              <a:ext uri="{FF2B5EF4-FFF2-40B4-BE49-F238E27FC236}">
                <a16:creationId xmlns:a16="http://schemas.microsoft.com/office/drawing/2014/main" id="{3B36D097-EAD1-4549-BFC9-6E435A1E4480}"/>
              </a:ext>
            </a:extLst>
          </p:cNvPr>
          <p:cNvGrpSpPr/>
          <p:nvPr/>
        </p:nvGrpSpPr>
        <p:grpSpPr>
          <a:xfrm>
            <a:off x="1066799" y="2885727"/>
            <a:ext cx="10127673" cy="2257053"/>
            <a:chOff x="999258" y="3573591"/>
            <a:chExt cx="10127673" cy="2248058"/>
          </a:xfrm>
        </p:grpSpPr>
        <p:grpSp>
          <p:nvGrpSpPr>
            <p:cNvPr id="2" name="Group 1">
              <a:extLst>
                <a:ext uri="{FF2B5EF4-FFF2-40B4-BE49-F238E27FC236}">
                  <a16:creationId xmlns:a16="http://schemas.microsoft.com/office/drawing/2014/main" id="{61672B00-36FB-4C78-85C9-409758D764F0}"/>
                </a:ext>
              </a:extLst>
            </p:cNvPr>
            <p:cNvGrpSpPr/>
            <p:nvPr/>
          </p:nvGrpSpPr>
          <p:grpSpPr>
            <a:xfrm>
              <a:off x="2590800" y="3573591"/>
              <a:ext cx="2758215" cy="775803"/>
              <a:chOff x="2590800" y="3573591"/>
              <a:chExt cx="2758215" cy="775803"/>
            </a:xfrm>
          </p:grpSpPr>
          <p:sp>
            <p:nvSpPr>
              <p:cNvPr id="12291" name="Line 5">
                <a:extLst>
                  <a:ext uri="{FF2B5EF4-FFF2-40B4-BE49-F238E27FC236}">
                    <a16:creationId xmlns:a16="http://schemas.microsoft.com/office/drawing/2014/main" id="{30C3131A-E3A9-4EA8-9ECC-C3D614887877}"/>
                  </a:ext>
                </a:extLst>
              </p:cNvPr>
              <p:cNvSpPr>
                <a:spLocks noChangeShapeType="1"/>
              </p:cNvSpPr>
              <p:nvPr/>
            </p:nvSpPr>
            <p:spPr bwMode="auto">
              <a:xfrm flipV="1">
                <a:off x="2590800" y="3573591"/>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dirty="0"/>
              </a:p>
            </p:txBody>
          </p:sp>
          <p:sp>
            <p:nvSpPr>
              <p:cNvPr id="12292" name="Line 6">
                <a:extLst>
                  <a:ext uri="{FF2B5EF4-FFF2-40B4-BE49-F238E27FC236}">
                    <a16:creationId xmlns:a16="http://schemas.microsoft.com/office/drawing/2014/main" id="{0049776A-C701-4EDD-9BFE-94842D062A58}"/>
                  </a:ext>
                </a:extLst>
              </p:cNvPr>
              <p:cNvSpPr>
                <a:spLocks noChangeShapeType="1"/>
              </p:cNvSpPr>
              <p:nvPr/>
            </p:nvSpPr>
            <p:spPr bwMode="auto">
              <a:xfrm flipV="1">
                <a:off x="4815615" y="3968394"/>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000"/>
              </a:p>
            </p:txBody>
          </p:sp>
        </p:grpSp>
        <p:sp>
          <p:nvSpPr>
            <p:cNvPr id="12293" name="Text Box 7">
              <a:extLst>
                <a:ext uri="{FF2B5EF4-FFF2-40B4-BE49-F238E27FC236}">
                  <a16:creationId xmlns:a16="http://schemas.microsoft.com/office/drawing/2014/main" id="{89B377FC-6A38-4D96-BC83-2D1A2D427C7E}"/>
                </a:ext>
              </a:extLst>
            </p:cNvPr>
            <p:cNvSpPr txBox="1">
              <a:spLocks noChangeArrowheads="1"/>
            </p:cNvSpPr>
            <p:nvPr/>
          </p:nvSpPr>
          <p:spPr bwMode="auto">
            <a:xfrm>
              <a:off x="999258" y="4810034"/>
              <a:ext cx="10127673" cy="1011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US" altLang="en-US" sz="2000" dirty="0">
                  <a:latin typeface="Arial" panose="020B0604020202020204" pitchFamily="34" charset="0"/>
                </a:rPr>
                <a:t>In the equation, one “minute” is in the numerator and one “minute” is in the denominator.  The minutes “cancel” and drop out of the equation.  Once that is done, the only units you have left are “seconds” – the problem was set up right…</a:t>
              </a:r>
            </a:p>
          </p:txBody>
        </p:sp>
      </p:grpSp>
      <p:sp>
        <p:nvSpPr>
          <p:cNvPr id="12" name="Text Box 4">
            <a:extLst>
              <a:ext uri="{FF2B5EF4-FFF2-40B4-BE49-F238E27FC236}">
                <a16:creationId xmlns:a16="http://schemas.microsoft.com/office/drawing/2014/main" id="{397B0514-169F-469A-BBE2-A4227278FC4B}"/>
              </a:ext>
            </a:extLst>
          </p:cNvPr>
          <p:cNvSpPr txBox="1">
            <a:spLocks noChangeArrowheads="1"/>
          </p:cNvSpPr>
          <p:nvPr/>
        </p:nvSpPr>
        <p:spPr bwMode="auto">
          <a:xfrm>
            <a:off x="6736776" y="2805882"/>
            <a:ext cx="41944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dirty="0">
                <a:latin typeface="Arial" panose="020B0604020202020204" pitchFamily="34" charset="0"/>
              </a:rPr>
              <a:t>3   x    </a:t>
            </a:r>
            <a:r>
              <a:rPr lang="en-US" altLang="en-US" sz="2000" dirty="0">
                <a:solidFill>
                  <a:srgbClr val="00B050"/>
                </a:solidFill>
                <a:latin typeface="Arial" panose="020B0604020202020204" pitchFamily="34" charset="0"/>
              </a:rPr>
              <a:t>60   Seconds</a:t>
            </a:r>
            <a:r>
              <a:rPr lang="en-US" altLang="en-US" sz="2000" dirty="0">
                <a:latin typeface="Arial" panose="020B0604020202020204" pitchFamily="34" charset="0"/>
              </a:rPr>
              <a:t>   =    </a:t>
            </a:r>
            <a:r>
              <a:rPr lang="en-US" altLang="en-US" sz="2000" b="1" dirty="0">
                <a:solidFill>
                  <a:srgbClr val="00B050"/>
                </a:solidFill>
                <a:latin typeface="Arial" panose="020B0604020202020204" pitchFamily="34" charset="0"/>
              </a:rPr>
              <a:t>180  sec</a:t>
            </a:r>
          </a:p>
        </p:txBody>
      </p:sp>
      <p:sp>
        <p:nvSpPr>
          <p:cNvPr id="14" name="Text Box 4">
            <a:extLst>
              <a:ext uri="{FF2B5EF4-FFF2-40B4-BE49-F238E27FC236}">
                <a16:creationId xmlns:a16="http://schemas.microsoft.com/office/drawing/2014/main" id="{38B3E05B-CC7C-4942-88D3-A1612D9CA4EF}"/>
              </a:ext>
            </a:extLst>
          </p:cNvPr>
          <p:cNvSpPr txBox="1">
            <a:spLocks noChangeArrowheads="1"/>
          </p:cNvSpPr>
          <p:nvPr/>
        </p:nvSpPr>
        <p:spPr bwMode="auto">
          <a:xfrm>
            <a:off x="2168236" y="2830315"/>
            <a:ext cx="14062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dirty="0">
                <a:latin typeface="Arial" panose="020B0604020202020204" pitchFamily="34" charset="0"/>
              </a:rPr>
              <a:t>3  </a:t>
            </a:r>
            <a:r>
              <a:rPr lang="en-US" altLang="en-US" sz="2000" dirty="0">
                <a:solidFill>
                  <a:srgbClr val="FF0000"/>
                </a:solidFill>
                <a:latin typeface="Arial" panose="020B0604020202020204" pitchFamily="34" charset="0"/>
              </a:rPr>
              <a:t>Minutes  </a:t>
            </a:r>
            <a:r>
              <a:rPr lang="en-US" altLang="en-US" sz="2000" dirty="0">
                <a:latin typeface="Arial" panose="020B0604020202020204" pitchFamily="34" charset="0"/>
              </a:rPr>
              <a:t>   </a:t>
            </a:r>
          </a:p>
        </p:txBody>
      </p:sp>
      <p:sp>
        <p:nvSpPr>
          <p:cNvPr id="4" name="Slide Number Placeholder 3">
            <a:extLst>
              <a:ext uri="{FF2B5EF4-FFF2-40B4-BE49-F238E27FC236}">
                <a16:creationId xmlns:a16="http://schemas.microsoft.com/office/drawing/2014/main" id="{E9E31F98-BF92-4E0C-97C0-D9B1C7ABEEC3}"/>
              </a:ext>
            </a:extLst>
          </p:cNvPr>
          <p:cNvSpPr>
            <a:spLocks noGrp="1"/>
          </p:cNvSpPr>
          <p:nvPr>
            <p:ph type="sldNum" sz="quarter" idx="12"/>
          </p:nvPr>
        </p:nvSpPr>
        <p:spPr/>
        <p:txBody>
          <a:bodyPr/>
          <a:lstStyle/>
          <a:p>
            <a:fld id="{EA603CE1-D458-4A77-81CD-5945798DDABC}" type="slidenum">
              <a:rPr lang="en-US" smtClean="0"/>
              <a:t>6</a:t>
            </a:fld>
            <a:endParaRPr lang="en-US"/>
          </a:p>
        </p:txBody>
      </p:sp>
    </p:spTree>
    <p:extLst>
      <p:ext uri="{BB962C8B-B14F-4D97-AF65-F5344CB8AC3E}">
        <p14:creationId xmlns:p14="http://schemas.microsoft.com/office/powerpoint/2010/main" val="331775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a:extLst>
              <a:ext uri="{FF2B5EF4-FFF2-40B4-BE49-F238E27FC236}">
                <a16:creationId xmlns:a16="http://schemas.microsoft.com/office/drawing/2014/main" id="{5FAFC958-3AAD-4FCC-8FF1-2C882B66B17C}"/>
              </a:ext>
            </a:extLst>
          </p:cNvPr>
          <p:cNvSpPr txBox="1">
            <a:spLocks noChangeArrowheads="1"/>
          </p:cNvSpPr>
          <p:nvPr/>
        </p:nvSpPr>
        <p:spPr bwMode="auto">
          <a:xfrm>
            <a:off x="1530923" y="1503218"/>
            <a:ext cx="79248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1" u="sng" dirty="0">
                <a:latin typeface="Arial" panose="020B0604020202020204" pitchFamily="34" charset="0"/>
              </a:rPr>
              <a:t>Convert</a:t>
            </a:r>
            <a:r>
              <a:rPr lang="en-US" altLang="en-US" sz="2000" b="1" dirty="0">
                <a:latin typeface="Arial" panose="020B0604020202020204" pitchFamily="34" charset="0"/>
              </a:rPr>
              <a:t>   3 MINUTES    to    SECONDS</a:t>
            </a:r>
          </a:p>
          <a:p>
            <a:pPr eaLnBrk="1" hangingPunct="1">
              <a:spcBef>
                <a:spcPct val="50000"/>
              </a:spcBef>
              <a:buFontTx/>
              <a:buNone/>
            </a:pPr>
            <a:r>
              <a:rPr lang="en-US" altLang="en-US" sz="2000" dirty="0">
                <a:latin typeface="Arial" panose="020B0604020202020204" pitchFamily="34" charset="0"/>
              </a:rPr>
              <a:t> </a:t>
            </a:r>
          </a:p>
          <a:p>
            <a:pPr eaLnBrk="1" hangingPunct="1">
              <a:spcBef>
                <a:spcPct val="50000"/>
              </a:spcBef>
              <a:buFontTx/>
              <a:buNone/>
            </a:pPr>
            <a:endParaRPr lang="en-US" altLang="en-US" sz="2000" dirty="0">
              <a:latin typeface="Arial" panose="020B0604020202020204" pitchFamily="34" charset="0"/>
            </a:endParaRPr>
          </a:p>
          <a:p>
            <a:pPr eaLnBrk="1" hangingPunct="1">
              <a:spcBef>
                <a:spcPct val="50000"/>
              </a:spcBef>
              <a:buFontTx/>
              <a:buNone/>
            </a:pPr>
            <a:r>
              <a:rPr lang="en-US" altLang="en-US" sz="2000" dirty="0">
                <a:solidFill>
                  <a:srgbClr val="FF0000"/>
                </a:solidFill>
                <a:latin typeface="Arial" panose="020B0604020202020204" pitchFamily="34" charset="0"/>
              </a:rPr>
              <a:t>                                   Minutes                 3                         Minutes </a:t>
            </a:r>
            <a:r>
              <a:rPr lang="en-US" altLang="en-US" sz="2000" baseline="30000" dirty="0">
                <a:solidFill>
                  <a:srgbClr val="FF0000"/>
                </a:solidFill>
                <a:latin typeface="Arial" panose="020B0604020202020204" pitchFamily="34" charset="0"/>
              </a:rPr>
              <a:t>2</a:t>
            </a:r>
          </a:p>
          <a:p>
            <a:pPr eaLnBrk="1" hangingPunct="1">
              <a:spcBef>
                <a:spcPct val="50000"/>
              </a:spcBef>
              <a:buFontTx/>
              <a:buNone/>
            </a:pPr>
            <a:r>
              <a:rPr lang="en-US" altLang="en-US" sz="2000" dirty="0">
                <a:latin typeface="Arial" panose="020B0604020202020204" pitchFamily="34" charset="0"/>
              </a:rPr>
              <a:t>3  Minutes    x       </a:t>
            </a:r>
            <a:r>
              <a:rPr lang="en-US" altLang="en-US" sz="2000" dirty="0">
                <a:solidFill>
                  <a:srgbClr val="FF0000"/>
                </a:solidFill>
                <a:latin typeface="Arial" panose="020B0604020202020204" pitchFamily="34" charset="0"/>
              </a:rPr>
              <a:t>--------------------</a:t>
            </a:r>
            <a:r>
              <a:rPr lang="en-US" altLang="en-US" sz="2000" dirty="0">
                <a:latin typeface="Arial" panose="020B0604020202020204" pitchFamily="34" charset="0"/>
              </a:rPr>
              <a:t>   =    </a:t>
            </a:r>
            <a:r>
              <a:rPr lang="en-US" altLang="en-US" sz="2000" dirty="0">
                <a:solidFill>
                  <a:srgbClr val="FF0000"/>
                </a:solidFill>
                <a:latin typeface="Arial" panose="020B0604020202020204" pitchFamily="34" charset="0"/>
              </a:rPr>
              <a:t>------</a:t>
            </a:r>
            <a:r>
              <a:rPr lang="en-US" altLang="en-US" sz="2000" dirty="0">
                <a:latin typeface="Arial" panose="020B0604020202020204" pitchFamily="34" charset="0"/>
              </a:rPr>
              <a:t>    =    </a:t>
            </a:r>
            <a:r>
              <a:rPr lang="en-US" altLang="en-US" sz="2000" dirty="0">
                <a:solidFill>
                  <a:srgbClr val="FF0000"/>
                </a:solidFill>
                <a:latin typeface="Arial" panose="020B0604020202020204" pitchFamily="34" charset="0"/>
              </a:rPr>
              <a:t>0.05    --------------</a:t>
            </a:r>
          </a:p>
          <a:p>
            <a:pPr eaLnBrk="1" hangingPunct="1">
              <a:spcBef>
                <a:spcPct val="50000"/>
              </a:spcBef>
              <a:buFontTx/>
              <a:buNone/>
            </a:pPr>
            <a:r>
              <a:rPr lang="en-US" altLang="en-US" sz="2000" dirty="0">
                <a:latin typeface="Arial" panose="020B0604020202020204" pitchFamily="34" charset="0"/>
              </a:rPr>
              <a:t>                               </a:t>
            </a:r>
            <a:r>
              <a:rPr lang="en-US" altLang="en-US" sz="2000" dirty="0">
                <a:solidFill>
                  <a:srgbClr val="FF0000"/>
                </a:solidFill>
                <a:latin typeface="Arial" panose="020B0604020202020204" pitchFamily="34" charset="0"/>
              </a:rPr>
              <a:t>60 Seconds              60                       Seconds</a:t>
            </a:r>
          </a:p>
          <a:p>
            <a:pPr eaLnBrk="1" hangingPunct="1">
              <a:spcBef>
                <a:spcPct val="50000"/>
              </a:spcBef>
              <a:buFontTx/>
              <a:buNone/>
            </a:pPr>
            <a:endParaRPr lang="en-US" altLang="en-US" sz="2000" dirty="0">
              <a:latin typeface="Arial" panose="020B0604020202020204" pitchFamily="34" charset="0"/>
            </a:endParaRPr>
          </a:p>
          <a:p>
            <a:pPr eaLnBrk="1" hangingPunct="1">
              <a:spcBef>
                <a:spcPct val="50000"/>
              </a:spcBef>
              <a:buFontTx/>
              <a:buNone/>
            </a:pPr>
            <a:endParaRPr lang="en-US" altLang="en-US" sz="2000" dirty="0">
              <a:latin typeface="Arial" panose="020B0604020202020204" pitchFamily="34" charset="0"/>
            </a:endParaRPr>
          </a:p>
          <a:p>
            <a:pPr eaLnBrk="1" hangingPunct="1">
              <a:spcBef>
                <a:spcPct val="50000"/>
              </a:spcBef>
              <a:buFontTx/>
              <a:buNone/>
            </a:pPr>
            <a:endParaRPr lang="en-US" altLang="en-US" sz="2000" dirty="0">
              <a:latin typeface="Arial" panose="020B0604020202020204" pitchFamily="34" charset="0"/>
            </a:endParaRPr>
          </a:p>
        </p:txBody>
      </p:sp>
      <p:sp>
        <p:nvSpPr>
          <p:cNvPr id="13315" name="Text Box 7">
            <a:extLst>
              <a:ext uri="{FF2B5EF4-FFF2-40B4-BE49-F238E27FC236}">
                <a16:creationId xmlns:a16="http://schemas.microsoft.com/office/drawing/2014/main" id="{40074DC2-089F-4F4B-A237-82777672CCB5}"/>
              </a:ext>
            </a:extLst>
          </p:cNvPr>
          <p:cNvSpPr txBox="1">
            <a:spLocks noChangeArrowheads="1"/>
          </p:cNvSpPr>
          <p:nvPr/>
        </p:nvSpPr>
        <p:spPr bwMode="auto">
          <a:xfrm>
            <a:off x="1357741" y="5000839"/>
            <a:ext cx="969818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dirty="0">
                <a:latin typeface="Arial" panose="020B0604020202020204" pitchFamily="34" charset="0"/>
              </a:rPr>
              <a:t>You don’t know for sure if the 0.05 value is right, but it should be obvious that the units are not right.  If the units are not right, then the value will also not be right…</a:t>
            </a:r>
          </a:p>
        </p:txBody>
      </p:sp>
      <p:sp>
        <p:nvSpPr>
          <p:cNvPr id="13316" name="TextBox 1">
            <a:extLst>
              <a:ext uri="{FF2B5EF4-FFF2-40B4-BE49-F238E27FC236}">
                <a16:creationId xmlns:a16="http://schemas.microsoft.com/office/drawing/2014/main" id="{A1A37F1E-15F4-450E-9604-F26372797AA6}"/>
              </a:ext>
            </a:extLst>
          </p:cNvPr>
          <p:cNvSpPr txBox="1">
            <a:spLocks noChangeArrowheads="1"/>
          </p:cNvSpPr>
          <p:nvPr/>
        </p:nvSpPr>
        <p:spPr bwMode="auto">
          <a:xfrm>
            <a:off x="422563" y="301595"/>
            <a:ext cx="1134687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000" dirty="0">
                <a:solidFill>
                  <a:srgbClr val="FF0000"/>
                </a:solidFill>
                <a:latin typeface="Arial" panose="020B0604020202020204" pitchFamily="34" charset="0"/>
              </a:rPr>
              <a:t>What does it look like if you set up the conversion incorrectly?</a:t>
            </a:r>
          </a:p>
        </p:txBody>
      </p:sp>
      <p:sp>
        <p:nvSpPr>
          <p:cNvPr id="13317" name="TextBox 2">
            <a:extLst>
              <a:ext uri="{FF2B5EF4-FFF2-40B4-BE49-F238E27FC236}">
                <a16:creationId xmlns:a16="http://schemas.microsoft.com/office/drawing/2014/main" id="{DC84E1C0-573E-4E5F-955F-1EB943AD98BD}"/>
              </a:ext>
            </a:extLst>
          </p:cNvPr>
          <p:cNvSpPr txBox="1">
            <a:spLocks noChangeArrowheads="1"/>
          </p:cNvSpPr>
          <p:nvPr/>
        </p:nvSpPr>
        <p:spPr bwMode="auto">
          <a:xfrm>
            <a:off x="9753600" y="3153532"/>
            <a:ext cx="1600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000" i="1" dirty="0">
                <a:latin typeface="Arial" panose="020B0604020202020204" pitchFamily="34" charset="0"/>
              </a:rPr>
              <a:t>These units don’t make sense…</a:t>
            </a:r>
          </a:p>
        </p:txBody>
      </p:sp>
      <p:sp>
        <p:nvSpPr>
          <p:cNvPr id="2" name="Slide Number Placeholder 1">
            <a:extLst>
              <a:ext uri="{FF2B5EF4-FFF2-40B4-BE49-F238E27FC236}">
                <a16:creationId xmlns:a16="http://schemas.microsoft.com/office/drawing/2014/main" id="{D8824408-E051-43FB-BF28-48EEF4160B27}"/>
              </a:ext>
            </a:extLst>
          </p:cNvPr>
          <p:cNvSpPr>
            <a:spLocks noGrp="1"/>
          </p:cNvSpPr>
          <p:nvPr>
            <p:ph type="sldNum" sz="quarter" idx="12"/>
          </p:nvPr>
        </p:nvSpPr>
        <p:spPr/>
        <p:txBody>
          <a:bodyPr/>
          <a:lstStyle/>
          <a:p>
            <a:fld id="{EA603CE1-D458-4A77-81CD-5945798DDABC}" type="slidenum">
              <a:rPr lang="en-US" smtClean="0"/>
              <a:t>7</a:t>
            </a:fld>
            <a:endParaRPr lang="en-US"/>
          </a:p>
        </p:txBody>
      </p:sp>
    </p:spTree>
    <p:extLst>
      <p:ext uri="{BB962C8B-B14F-4D97-AF65-F5344CB8AC3E}">
        <p14:creationId xmlns:p14="http://schemas.microsoft.com/office/powerpoint/2010/main" val="34514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a:extLst>
              <a:ext uri="{FF2B5EF4-FFF2-40B4-BE49-F238E27FC236}">
                <a16:creationId xmlns:a16="http://schemas.microsoft.com/office/drawing/2014/main" id="{A61E104D-EEC8-4FD6-87D8-6ED73D6FD43C}"/>
              </a:ext>
            </a:extLst>
          </p:cNvPr>
          <p:cNvSpPr txBox="1">
            <a:spLocks noChangeArrowheads="1"/>
          </p:cNvSpPr>
          <p:nvPr/>
        </p:nvSpPr>
        <p:spPr bwMode="auto">
          <a:xfrm>
            <a:off x="1981200" y="2888676"/>
            <a:ext cx="84582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latin typeface="Arial" panose="020B0604020202020204" pitchFamily="34" charset="0"/>
              </a:rPr>
              <a:t>                             60   Minutes            60  Seconds              </a:t>
            </a:r>
          </a:p>
          <a:p>
            <a:pPr eaLnBrk="1" hangingPunct="1">
              <a:spcBef>
                <a:spcPct val="50000"/>
              </a:spcBef>
              <a:buFontTx/>
              <a:buNone/>
            </a:pPr>
            <a:r>
              <a:rPr lang="en-US" altLang="en-US" sz="1800" dirty="0">
                <a:latin typeface="Arial" panose="020B0604020202020204" pitchFamily="34" charset="0"/>
              </a:rPr>
              <a:t> 3  Hours     x       --------------------   x   ------------------  =   3   x  60  x  60  Seconds</a:t>
            </a:r>
          </a:p>
          <a:p>
            <a:pPr eaLnBrk="1" hangingPunct="1">
              <a:spcBef>
                <a:spcPct val="50000"/>
              </a:spcBef>
              <a:buFontTx/>
              <a:buNone/>
            </a:pPr>
            <a:r>
              <a:rPr lang="en-US" altLang="en-US" sz="1800" dirty="0">
                <a:latin typeface="Arial" panose="020B0604020202020204" pitchFamily="34" charset="0"/>
              </a:rPr>
              <a:t>                                  Hour                      Minute</a:t>
            </a:r>
          </a:p>
          <a:p>
            <a:pPr eaLnBrk="1" hangingPunct="1">
              <a:spcBef>
                <a:spcPct val="50000"/>
              </a:spcBef>
              <a:buFontTx/>
              <a:buNone/>
            </a:pPr>
            <a:r>
              <a:rPr lang="en-US" altLang="en-US" sz="1800" dirty="0">
                <a:latin typeface="Arial" panose="020B0604020202020204" pitchFamily="34" charset="0"/>
              </a:rPr>
              <a:t>					            =   10,800 seconds</a:t>
            </a:r>
          </a:p>
        </p:txBody>
      </p:sp>
      <p:sp>
        <p:nvSpPr>
          <p:cNvPr id="14339" name="Line 5">
            <a:extLst>
              <a:ext uri="{FF2B5EF4-FFF2-40B4-BE49-F238E27FC236}">
                <a16:creationId xmlns:a16="http://schemas.microsoft.com/office/drawing/2014/main" id="{43186D35-C682-40A4-B8BB-FFEC89C94947}"/>
              </a:ext>
            </a:extLst>
          </p:cNvPr>
          <p:cNvSpPr>
            <a:spLocks noChangeShapeType="1"/>
          </p:cNvSpPr>
          <p:nvPr/>
        </p:nvSpPr>
        <p:spPr bwMode="auto">
          <a:xfrm flipV="1">
            <a:off x="2438400" y="3318164"/>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0" name="Line 6">
            <a:extLst>
              <a:ext uri="{FF2B5EF4-FFF2-40B4-BE49-F238E27FC236}">
                <a16:creationId xmlns:a16="http://schemas.microsoft.com/office/drawing/2014/main" id="{D4DEEA69-1DCB-4F1A-B4DC-6AA511A50B0C}"/>
              </a:ext>
            </a:extLst>
          </p:cNvPr>
          <p:cNvSpPr>
            <a:spLocks noChangeShapeType="1"/>
          </p:cNvSpPr>
          <p:nvPr/>
        </p:nvSpPr>
        <p:spPr bwMode="auto">
          <a:xfrm flipV="1">
            <a:off x="4267200" y="3706096"/>
            <a:ext cx="533400" cy="381000"/>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Line 7">
            <a:extLst>
              <a:ext uri="{FF2B5EF4-FFF2-40B4-BE49-F238E27FC236}">
                <a16:creationId xmlns:a16="http://schemas.microsoft.com/office/drawing/2014/main" id="{5132F286-9E2B-47E8-BBF7-33BAAD457A67}"/>
              </a:ext>
            </a:extLst>
          </p:cNvPr>
          <p:cNvSpPr>
            <a:spLocks noChangeShapeType="1"/>
          </p:cNvSpPr>
          <p:nvPr/>
        </p:nvSpPr>
        <p:spPr bwMode="auto">
          <a:xfrm flipV="1">
            <a:off x="4419600" y="2867895"/>
            <a:ext cx="533400" cy="38100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2" name="Line 8">
            <a:extLst>
              <a:ext uri="{FF2B5EF4-FFF2-40B4-BE49-F238E27FC236}">
                <a16:creationId xmlns:a16="http://schemas.microsoft.com/office/drawing/2014/main" id="{C781A9BE-CFBD-4145-A12A-F635DF3DD881}"/>
              </a:ext>
            </a:extLst>
          </p:cNvPr>
          <p:cNvSpPr>
            <a:spLocks noChangeShapeType="1"/>
          </p:cNvSpPr>
          <p:nvPr/>
        </p:nvSpPr>
        <p:spPr bwMode="auto">
          <a:xfrm flipV="1">
            <a:off x="6172200" y="3733803"/>
            <a:ext cx="533400" cy="381000"/>
          </a:xfrm>
          <a:prstGeom prst="line">
            <a:avLst/>
          </a:prstGeom>
          <a:noFill/>
          <a:ln w="381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3" name="Text Box 9">
            <a:extLst>
              <a:ext uri="{FF2B5EF4-FFF2-40B4-BE49-F238E27FC236}">
                <a16:creationId xmlns:a16="http://schemas.microsoft.com/office/drawing/2014/main" id="{7C89BD1E-7002-4066-A902-6328FDE979EC}"/>
              </a:ext>
            </a:extLst>
          </p:cNvPr>
          <p:cNvSpPr txBox="1">
            <a:spLocks noChangeArrowheads="1"/>
          </p:cNvSpPr>
          <p:nvPr/>
        </p:nvSpPr>
        <p:spPr bwMode="auto">
          <a:xfrm>
            <a:off x="1194954" y="4829870"/>
            <a:ext cx="1003069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latin typeface="Arial" panose="020B0604020202020204" pitchFamily="34" charset="0"/>
              </a:rPr>
              <a:t>If you set up the equation right, you will notice that the “hours” cancel and the “minutes” cancel, leaving only the units of “seconds”.  This is the units your were asked for…  If your unit analysis doesn’t give you the units of “seconds” you need to set up the equation differently…  Maybe flip one of your terms…</a:t>
            </a:r>
          </a:p>
        </p:txBody>
      </p:sp>
      <p:sp>
        <p:nvSpPr>
          <p:cNvPr id="14344" name="Text Box 10">
            <a:extLst>
              <a:ext uri="{FF2B5EF4-FFF2-40B4-BE49-F238E27FC236}">
                <a16:creationId xmlns:a16="http://schemas.microsoft.com/office/drawing/2014/main" id="{169B5859-E361-4C8B-B0F5-F2245CBEFE06}"/>
              </a:ext>
            </a:extLst>
          </p:cNvPr>
          <p:cNvSpPr txBox="1">
            <a:spLocks noChangeArrowheads="1"/>
          </p:cNvSpPr>
          <p:nvPr/>
        </p:nvSpPr>
        <p:spPr bwMode="auto">
          <a:xfrm>
            <a:off x="3962400" y="2299857"/>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200" dirty="0">
                <a:latin typeface="Arial" panose="020B0604020202020204" pitchFamily="34" charset="0"/>
              </a:rPr>
              <a:t>Number of minutes per hour</a:t>
            </a:r>
          </a:p>
        </p:txBody>
      </p:sp>
      <p:sp>
        <p:nvSpPr>
          <p:cNvPr id="14345" name="Text Box 11">
            <a:extLst>
              <a:ext uri="{FF2B5EF4-FFF2-40B4-BE49-F238E27FC236}">
                <a16:creationId xmlns:a16="http://schemas.microsoft.com/office/drawing/2014/main" id="{3317000C-A92E-49B2-8820-E2D7911645EC}"/>
              </a:ext>
            </a:extLst>
          </p:cNvPr>
          <p:cNvSpPr txBox="1">
            <a:spLocks noChangeArrowheads="1"/>
          </p:cNvSpPr>
          <p:nvPr/>
        </p:nvSpPr>
        <p:spPr bwMode="auto">
          <a:xfrm>
            <a:off x="5867400" y="2313708"/>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200">
                <a:latin typeface="Arial" panose="020B0604020202020204" pitchFamily="34" charset="0"/>
              </a:rPr>
              <a:t>Number of seconds per minute</a:t>
            </a:r>
          </a:p>
        </p:txBody>
      </p:sp>
      <p:sp>
        <p:nvSpPr>
          <p:cNvPr id="2" name="Slide Number Placeholder 1">
            <a:extLst>
              <a:ext uri="{FF2B5EF4-FFF2-40B4-BE49-F238E27FC236}">
                <a16:creationId xmlns:a16="http://schemas.microsoft.com/office/drawing/2014/main" id="{56B94F1D-97C1-4D34-950E-7CA19CBB4344}"/>
              </a:ext>
            </a:extLst>
          </p:cNvPr>
          <p:cNvSpPr>
            <a:spLocks noGrp="1"/>
          </p:cNvSpPr>
          <p:nvPr>
            <p:ph type="sldNum" sz="quarter" idx="12"/>
          </p:nvPr>
        </p:nvSpPr>
        <p:spPr/>
        <p:txBody>
          <a:bodyPr/>
          <a:lstStyle/>
          <a:p>
            <a:fld id="{EA603CE1-D458-4A77-81CD-5945798DDABC}" type="slidenum">
              <a:rPr lang="en-US" smtClean="0"/>
              <a:t>8</a:t>
            </a:fld>
            <a:endParaRPr lang="en-US"/>
          </a:p>
        </p:txBody>
      </p:sp>
      <p:sp>
        <p:nvSpPr>
          <p:cNvPr id="11" name="Text Box 4">
            <a:extLst>
              <a:ext uri="{FF2B5EF4-FFF2-40B4-BE49-F238E27FC236}">
                <a16:creationId xmlns:a16="http://schemas.microsoft.com/office/drawing/2014/main" id="{A6F0154F-88A8-4135-86D8-1E64438F4785}"/>
              </a:ext>
            </a:extLst>
          </p:cNvPr>
          <p:cNvSpPr txBox="1">
            <a:spLocks noChangeArrowheads="1"/>
          </p:cNvSpPr>
          <p:nvPr/>
        </p:nvSpPr>
        <p:spPr bwMode="auto">
          <a:xfrm>
            <a:off x="1194954" y="533401"/>
            <a:ext cx="9888682"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b="1" dirty="0">
                <a:latin typeface="Arial" panose="020B0604020202020204" pitchFamily="34" charset="0"/>
              </a:rPr>
              <a:t>Example:  </a:t>
            </a:r>
            <a:r>
              <a:rPr lang="en-US" altLang="en-US" sz="1800" b="1" u="sng" dirty="0">
                <a:latin typeface="Arial" panose="020B0604020202020204" pitchFamily="34" charset="0"/>
              </a:rPr>
              <a:t>Convert</a:t>
            </a:r>
            <a:r>
              <a:rPr lang="en-US" altLang="en-US" sz="1800" b="1" dirty="0">
                <a:latin typeface="Arial" panose="020B0604020202020204" pitchFamily="34" charset="0"/>
              </a:rPr>
              <a:t>   3 HOURS    to    SECONDS</a:t>
            </a:r>
          </a:p>
          <a:p>
            <a:pPr eaLnBrk="1" hangingPunct="1">
              <a:spcBef>
                <a:spcPct val="50000"/>
              </a:spcBef>
              <a:buFontTx/>
              <a:buNone/>
            </a:pPr>
            <a:endParaRPr lang="en-US" altLang="en-US" sz="1800" b="1" dirty="0">
              <a:latin typeface="Arial" panose="020B0604020202020204" pitchFamily="34" charset="0"/>
            </a:endParaRPr>
          </a:p>
          <a:p>
            <a:pPr eaLnBrk="1" hangingPunct="1">
              <a:spcBef>
                <a:spcPct val="50000"/>
              </a:spcBef>
              <a:buFontTx/>
              <a:buNone/>
            </a:pPr>
            <a:r>
              <a:rPr lang="en-US" altLang="en-US" sz="1800" dirty="0">
                <a:latin typeface="Arial" panose="020B0604020202020204" pitchFamily="34" charset="0"/>
              </a:rPr>
              <a:t>First, you need to know there are 60  seconds  “per”  minute.  You also need to know there are 60 minutes per hour…  </a:t>
            </a:r>
            <a:r>
              <a:rPr lang="en-US" altLang="en-US" sz="1800" i="1" dirty="0">
                <a:latin typeface="Arial" panose="020B0604020202020204" pitchFamily="34" charset="0"/>
              </a:rPr>
              <a:t>Gee, two parts to the conversion…</a:t>
            </a:r>
          </a:p>
        </p:txBody>
      </p:sp>
    </p:spTree>
    <p:extLst>
      <p:ext uri="{BB962C8B-B14F-4D97-AF65-F5344CB8AC3E}">
        <p14:creationId xmlns:p14="http://schemas.microsoft.com/office/powerpoint/2010/main" val="3900614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a:extLst>
              <a:ext uri="{FF2B5EF4-FFF2-40B4-BE49-F238E27FC236}">
                <a16:creationId xmlns:a16="http://schemas.microsoft.com/office/drawing/2014/main" id="{D1B26B32-0D2D-42F8-9512-39A7BF6252FB}"/>
              </a:ext>
            </a:extLst>
          </p:cNvPr>
          <p:cNvSpPr txBox="1">
            <a:spLocks noChangeArrowheads="1"/>
          </p:cNvSpPr>
          <p:nvPr/>
        </p:nvSpPr>
        <p:spPr bwMode="auto">
          <a:xfrm>
            <a:off x="1136072" y="1520130"/>
            <a:ext cx="1040476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dirty="0">
                <a:latin typeface="Arial" panose="020B0604020202020204" pitchFamily="34" charset="0"/>
              </a:rPr>
              <a:t>You know that speed is going to have the units of Miles per Hour  (or some “distance” per “time”).</a:t>
            </a:r>
          </a:p>
          <a:p>
            <a:pPr eaLnBrk="1" hangingPunct="1">
              <a:spcBef>
                <a:spcPct val="50000"/>
              </a:spcBef>
              <a:buFontTx/>
              <a:buNone/>
            </a:pPr>
            <a:endParaRPr lang="en-US" altLang="en-US" sz="1800" dirty="0">
              <a:latin typeface="Arial" panose="020B0604020202020204" pitchFamily="34" charset="0"/>
            </a:endParaRPr>
          </a:p>
          <a:p>
            <a:pPr eaLnBrk="1" hangingPunct="1">
              <a:spcBef>
                <a:spcPct val="50000"/>
              </a:spcBef>
              <a:buFontTx/>
              <a:buNone/>
            </a:pPr>
            <a:r>
              <a:rPr lang="en-US" altLang="en-US" sz="1800" dirty="0">
                <a:latin typeface="Arial" panose="020B0604020202020204" pitchFamily="34" charset="0"/>
              </a:rPr>
              <a:t>You can look at the information you are given and set up a simple equation…   The equation will be “distance” divided by “time”</a:t>
            </a:r>
          </a:p>
          <a:p>
            <a:pPr eaLnBrk="1" hangingPunct="1">
              <a:spcBef>
                <a:spcPct val="50000"/>
              </a:spcBef>
              <a:buFontTx/>
              <a:buNone/>
            </a:pPr>
            <a:r>
              <a:rPr lang="en-US" altLang="en-US" sz="1800" dirty="0">
                <a:latin typeface="Arial" panose="020B0604020202020204" pitchFamily="34" charset="0"/>
              </a:rPr>
              <a:t>                      </a:t>
            </a:r>
          </a:p>
          <a:p>
            <a:pPr eaLnBrk="1" hangingPunct="1">
              <a:spcBef>
                <a:spcPct val="50000"/>
              </a:spcBef>
              <a:buFontTx/>
              <a:buNone/>
            </a:pPr>
            <a:r>
              <a:rPr lang="en-US" altLang="en-US" sz="1800" dirty="0">
                <a:latin typeface="Arial" panose="020B0604020202020204" pitchFamily="34" charset="0"/>
              </a:rPr>
              <a:t>                       Distance                 100  Miles</a:t>
            </a:r>
          </a:p>
          <a:p>
            <a:pPr eaLnBrk="1" hangingPunct="1">
              <a:spcBef>
                <a:spcPct val="50000"/>
              </a:spcBef>
              <a:buFontTx/>
              <a:buNone/>
            </a:pPr>
            <a:r>
              <a:rPr lang="en-US" altLang="en-US" sz="1800" dirty="0">
                <a:latin typeface="Arial" panose="020B0604020202020204" pitchFamily="34" charset="0"/>
              </a:rPr>
              <a:t>Speed   =     -----------------    =      -----------------   =    50  Miles / Hour</a:t>
            </a:r>
          </a:p>
          <a:p>
            <a:pPr eaLnBrk="1" hangingPunct="1">
              <a:spcBef>
                <a:spcPct val="50000"/>
              </a:spcBef>
              <a:buFontTx/>
              <a:buNone/>
            </a:pPr>
            <a:r>
              <a:rPr lang="en-US" altLang="en-US" sz="1800" dirty="0">
                <a:latin typeface="Arial" panose="020B0604020202020204" pitchFamily="34" charset="0"/>
              </a:rPr>
              <a:t> 	           Time                      2  Hours</a:t>
            </a:r>
          </a:p>
          <a:p>
            <a:pPr eaLnBrk="1" hangingPunct="1">
              <a:spcBef>
                <a:spcPct val="50000"/>
              </a:spcBef>
              <a:buFontTx/>
              <a:buNone/>
            </a:pPr>
            <a:endParaRPr lang="en-US" altLang="en-US" sz="1800" dirty="0">
              <a:latin typeface="Arial" panose="020B0604020202020204" pitchFamily="34" charset="0"/>
            </a:endParaRPr>
          </a:p>
          <a:p>
            <a:pPr eaLnBrk="1" hangingPunct="1">
              <a:spcBef>
                <a:spcPct val="50000"/>
              </a:spcBef>
              <a:buFontTx/>
              <a:buNone/>
            </a:pPr>
            <a:r>
              <a:rPr lang="en-US" altLang="en-US" sz="1800" dirty="0">
                <a:latin typeface="Arial" panose="020B0604020202020204" pitchFamily="34" charset="0"/>
              </a:rPr>
              <a:t>You can examine the units (unit analysis) to see if you set up the math problem correctly.  If your units don’t come out right (say it was Hours/Mile), then you set up the equation incorrectly…  </a:t>
            </a:r>
            <a:r>
              <a:rPr lang="en-US" altLang="en-US" sz="1800" i="1" dirty="0">
                <a:latin typeface="Arial" panose="020B0604020202020204" pitchFamily="34" charset="0"/>
              </a:rPr>
              <a:t>No “conversion” was needed here…</a:t>
            </a:r>
          </a:p>
        </p:txBody>
      </p:sp>
      <p:sp>
        <p:nvSpPr>
          <p:cNvPr id="15363" name="Text Box 5">
            <a:extLst>
              <a:ext uri="{FF2B5EF4-FFF2-40B4-BE49-F238E27FC236}">
                <a16:creationId xmlns:a16="http://schemas.microsoft.com/office/drawing/2014/main" id="{465377DF-D6EC-43CF-84DF-A58C9CA5313E}"/>
              </a:ext>
            </a:extLst>
          </p:cNvPr>
          <p:cNvSpPr txBox="1">
            <a:spLocks noChangeArrowheads="1"/>
          </p:cNvSpPr>
          <p:nvPr/>
        </p:nvSpPr>
        <p:spPr bwMode="auto">
          <a:xfrm>
            <a:off x="8465129" y="3754581"/>
            <a:ext cx="2209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solidFill>
                  <a:schemeClr val="hlink"/>
                </a:solidFill>
                <a:latin typeface="Arial" panose="020B0604020202020204" pitchFamily="34" charset="0"/>
              </a:rPr>
              <a:t>Notice that none of the units cancelled out…</a:t>
            </a:r>
          </a:p>
        </p:txBody>
      </p:sp>
      <p:sp>
        <p:nvSpPr>
          <p:cNvPr id="2" name="Slide Number Placeholder 1">
            <a:extLst>
              <a:ext uri="{FF2B5EF4-FFF2-40B4-BE49-F238E27FC236}">
                <a16:creationId xmlns:a16="http://schemas.microsoft.com/office/drawing/2014/main" id="{59253A85-20BD-49DC-AC14-C1FAC4C82333}"/>
              </a:ext>
            </a:extLst>
          </p:cNvPr>
          <p:cNvSpPr>
            <a:spLocks noGrp="1"/>
          </p:cNvSpPr>
          <p:nvPr>
            <p:ph type="sldNum" sz="quarter" idx="12"/>
          </p:nvPr>
        </p:nvSpPr>
        <p:spPr/>
        <p:txBody>
          <a:bodyPr/>
          <a:lstStyle/>
          <a:p>
            <a:fld id="{EA603CE1-D458-4A77-81CD-5945798DDABC}" type="slidenum">
              <a:rPr lang="en-US" smtClean="0"/>
              <a:t>9</a:t>
            </a:fld>
            <a:endParaRPr lang="en-US"/>
          </a:p>
        </p:txBody>
      </p:sp>
      <p:sp>
        <p:nvSpPr>
          <p:cNvPr id="5" name="Text Box 4">
            <a:extLst>
              <a:ext uri="{FF2B5EF4-FFF2-40B4-BE49-F238E27FC236}">
                <a16:creationId xmlns:a16="http://schemas.microsoft.com/office/drawing/2014/main" id="{C7CD1239-3404-433C-8E16-5BB3CCF9B68B}"/>
              </a:ext>
            </a:extLst>
          </p:cNvPr>
          <p:cNvSpPr txBox="1">
            <a:spLocks noChangeArrowheads="1"/>
          </p:cNvSpPr>
          <p:nvPr/>
        </p:nvSpPr>
        <p:spPr bwMode="auto">
          <a:xfrm>
            <a:off x="1579417" y="471054"/>
            <a:ext cx="95180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204913" indent="-1204913" eaLnBrk="1" hangingPunct="1">
              <a:spcBef>
                <a:spcPct val="50000"/>
              </a:spcBef>
              <a:buFontTx/>
              <a:buNone/>
            </a:pPr>
            <a:r>
              <a:rPr lang="en-US" altLang="en-US" sz="1800" b="1" dirty="0">
                <a:latin typeface="Arial" panose="020B0604020202020204" pitchFamily="34" charset="0"/>
              </a:rPr>
              <a:t>Example:   You are told a car can drive 100 Miles in 2 hours.  What is the average speed of the car?</a:t>
            </a:r>
          </a:p>
        </p:txBody>
      </p:sp>
    </p:spTree>
    <p:extLst>
      <p:ext uri="{BB962C8B-B14F-4D97-AF65-F5344CB8AC3E}">
        <p14:creationId xmlns:p14="http://schemas.microsoft.com/office/powerpoint/2010/main" val="7592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1202</Words>
  <Application>Microsoft Office PowerPoint</Application>
  <PresentationFormat>Widescreen</PresentationFormat>
  <Paragraphs>180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English and Metric (SI) Units</vt:lpstr>
      <vt:lpstr>Conversion Factors</vt:lpstr>
      <vt:lpstr>PowerPoint Presentation</vt:lpstr>
      <vt:lpstr>Unit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10</cp:revision>
  <dcterms:created xsi:type="dcterms:W3CDTF">2018-06-11T21:00:54Z</dcterms:created>
  <dcterms:modified xsi:type="dcterms:W3CDTF">2018-07-14T05:06:14Z</dcterms:modified>
</cp:coreProperties>
</file>